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23B290-6490-4F4B-83B7-5AE88A81811F}">
  <a:tblStyle styleId="{B723B290-6490-4F4B-83B7-5AE88A8181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1437845fb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1437845fb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1437845fb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1437845fb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this happens it is a dementia syndrome that we call Primary progressive aphasia (PPA)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still due to AD or LBD or other dementia, but it is helpful to know when it is PPA, as this can help guide treatment and management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1437845fb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1437845fb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1437845fb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01437845fb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1437845f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1437845f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15a93f738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015a93f738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15a93f738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15a93f738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016fbb44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1016fbb44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1437845fb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1437845fb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JDR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1437845f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1437845f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01437845f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01437845f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TOC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1437845fb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1437845fb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1437845fb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01437845fb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01437845fb_1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01437845fb_1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01437845fb_1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01437845fb_1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1437845fb_1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1437845fb_1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1437845fb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01437845fb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1437845fb_1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01437845fb_1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1437845fb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01437845fb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JDR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01437845f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01437845f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15a93f738_2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015a93f738_2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01437845f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01437845f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015a93f738_2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015a93f738_2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015a93f738_2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015a93f738_2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01437845fb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01437845fb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JDR THEN DS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01437845fb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01437845fb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015a93f738_2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015a93f738_2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015a93f738_2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015a93f738_2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015a93f738_2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015a93f738_2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015a93f738_2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015a93f738_2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015a93f738_2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015a93f738_2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 CODES?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015a93f738_2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015a93f738_2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 CODES?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1437845f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1437845fb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01437845fb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01437845fb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DS (INCLUDING JDRS STUFF)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015a93f738_2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015a93f738_2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 CODES?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015a93f73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015a93f73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 CODES?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015a93f738_2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015a93f738_2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015a93f738_2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015a93f738_2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15a93f738_2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015a93f738_2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01437845fb_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01437845fb_1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1437845fb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1437845fb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JDR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1437845fb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01437845fb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1437845fb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1437845fb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1437845fb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1437845fb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1437845fb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1437845fb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be.com/playlist?list=PLy586K9YzXUxp9WGtfdjIZTk6mSK6ctbS&amp;si=IrRp14mnjWyLMxC4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drive.google.com/drive/folders/18rTHhl5e7ReZ1GS0SJB_-IUgnBi4lLzt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lz.org/help-support/resources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NMADRC@gmail.com" TargetMode="External"/><Relationship Id="rId3" Type="http://schemas.openxmlformats.org/officeDocument/2006/relationships/hyperlink" Target="https://www.alz.org/newmexico" TargetMode="External"/><Relationship Id="rId7" Type="http://schemas.openxmlformats.org/officeDocument/2006/relationships/hyperlink" Target="mailto:NMADRC@salud.unm.edu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sc.unm.edu/research/centers-programs/nmadrc/" TargetMode="External"/><Relationship Id="rId5" Type="http://schemas.openxmlformats.org/officeDocument/2006/relationships/hyperlink" Target="mailto:nm.adrc@altsd.nm.gov" TargetMode="External"/><Relationship Id="rId10" Type="http://schemas.openxmlformats.org/officeDocument/2006/relationships/hyperlink" Target="mailto:unm-mac@salud.unm.edu" TargetMode="External"/><Relationship Id="rId4" Type="http://schemas.openxmlformats.org/officeDocument/2006/relationships/hyperlink" Target="https://aging.nm.gov/" TargetMode="External"/><Relationship Id="rId9" Type="http://schemas.openxmlformats.org/officeDocument/2006/relationships/hyperlink" Target="https://unmhealth.org/services/senior-health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Alzheimer’s disease and related dementias in </a:t>
            </a:r>
            <a:endParaRPr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New Mexico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443725"/>
            <a:ext cx="4260300" cy="14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Tommy Hernandez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Public Policy Director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Alzheimer’s Association of New Mexico</a:t>
            </a:r>
            <a:endParaRPr sz="1800"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4572000" y="3443725"/>
            <a:ext cx="4260300" cy="14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Jessica D. Richardson, PhD, CCC-SLP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Professor</a:t>
            </a:r>
            <a:endParaRPr sz="1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University of New Mexico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 rotWithShape="1">
          <a:blip r:embed="rId3">
            <a:alphaModFix/>
          </a:blip>
          <a:srcRect l="2883" t="6916" r="66535"/>
          <a:stretch/>
        </p:blipFill>
        <p:spPr>
          <a:xfrm>
            <a:off x="3679525" y="297450"/>
            <a:ext cx="2394548" cy="2397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2"/>
          <p:cNvCxnSpPr>
            <a:stCxn id="135" idx="1"/>
          </p:cNvCxnSpPr>
          <p:nvPr/>
        </p:nvCxnSpPr>
        <p:spPr>
          <a:xfrm rot="10800000">
            <a:off x="2308225" y="1448951"/>
            <a:ext cx="1371300" cy="471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Google Shape;137;p22"/>
          <p:cNvSpPr txBox="1"/>
          <p:nvPr/>
        </p:nvSpPr>
        <p:spPr>
          <a:xfrm>
            <a:off x="1739369" y="1210287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VaD</a:t>
            </a:r>
            <a:endParaRPr sz="1800" b="1">
              <a:solidFill>
                <a:srgbClr val="FF9900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332475" y="1727775"/>
            <a:ext cx="3347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9900"/>
                </a:solidFill>
              </a:rPr>
              <a:t>A person with VaD may be able to maintain abilities if the underlying vascular condition is treated, or they may worsen over time.</a:t>
            </a:r>
            <a:endParaRPr sz="1800" b="1" i="1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3">
            <a:alphaModFix/>
          </a:blip>
          <a:srcRect l="2883" t="6916" r="66535"/>
          <a:stretch/>
        </p:blipFill>
        <p:spPr>
          <a:xfrm>
            <a:off x="3374713" y="297450"/>
            <a:ext cx="2394575" cy="2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263" y="310300"/>
            <a:ext cx="8393477" cy="40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l="2883" t="6916" r="66535"/>
          <a:stretch/>
        </p:blipFill>
        <p:spPr>
          <a:xfrm>
            <a:off x="3679525" y="297450"/>
            <a:ext cx="2394548" cy="239720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/>
        </p:nvSpPr>
        <p:spPr>
          <a:xfrm>
            <a:off x="2743963" y="4384075"/>
            <a:ext cx="365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Primary Progressive Aphasia</a:t>
            </a:r>
            <a:endParaRPr sz="18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 l="2883" t="6916" r="66535"/>
          <a:stretch/>
        </p:blipFill>
        <p:spPr>
          <a:xfrm>
            <a:off x="3374713" y="297450"/>
            <a:ext cx="2394575" cy="2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263" y="310300"/>
            <a:ext cx="8393477" cy="40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 l="2883" t="6916" r="66535"/>
          <a:stretch/>
        </p:blipFill>
        <p:spPr>
          <a:xfrm>
            <a:off x="3679525" y="297450"/>
            <a:ext cx="2394548" cy="2397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2743963" y="4384075"/>
            <a:ext cx="365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Primary Progressive Aphasia</a:t>
            </a:r>
            <a:endParaRPr sz="1800" i="1">
              <a:solidFill>
                <a:schemeClr val="dk2"/>
              </a:solidFill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051" y="1889350"/>
            <a:ext cx="2795925" cy="2593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/>
          <p:nvPr/>
        </p:nvSpPr>
        <p:spPr>
          <a:xfrm>
            <a:off x="883525" y="790600"/>
            <a:ext cx="2796000" cy="359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4"/>
          <p:cNvSpPr/>
          <p:nvPr/>
        </p:nvSpPr>
        <p:spPr>
          <a:xfrm>
            <a:off x="6074025" y="1060575"/>
            <a:ext cx="2796000" cy="82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7820" y="2503449"/>
            <a:ext cx="3926200" cy="196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5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Objectives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Overview of dementia (including Alzheimer’s disease)</a:t>
            </a:r>
            <a:r>
              <a:rPr lang="en" sz="2300"/>
              <a:t>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Impact of dementia in New Mexico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Assessment and diagnosis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Treatment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New research in dementia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Resources for dementia </a:t>
            </a:r>
            <a:endParaRPr sz="23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75" y="270750"/>
            <a:ext cx="5359051" cy="4583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/>
          <p:nvPr/>
        </p:nvSpPr>
        <p:spPr>
          <a:xfrm>
            <a:off x="0" y="4781925"/>
            <a:ext cx="34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*image from Alzheimer’s Association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7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 l="17607" t="52673" r="42620" b="10017"/>
          <a:stretch/>
        </p:blipFill>
        <p:spPr>
          <a:xfrm>
            <a:off x="347175" y="381300"/>
            <a:ext cx="2131425" cy="171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>
            <a:off x="1329525" y="1232625"/>
            <a:ext cx="370200" cy="400200"/>
          </a:xfrm>
          <a:prstGeom prst="star4">
            <a:avLst>
              <a:gd name="adj" fmla="val 125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5" name="Google Shape;185;p27"/>
          <p:cNvCxnSpPr/>
          <p:nvPr/>
        </p:nvCxnSpPr>
        <p:spPr>
          <a:xfrm rot="10800000" flipH="1">
            <a:off x="1623525" y="857625"/>
            <a:ext cx="2174400" cy="5751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6" name="Google Shape;186;p27"/>
          <p:cNvSpPr txBox="1"/>
          <p:nvPr/>
        </p:nvSpPr>
        <p:spPr>
          <a:xfrm>
            <a:off x="3874125" y="580025"/>
            <a:ext cx="492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People living with dementia: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5650" y="1294400"/>
            <a:ext cx="6598350" cy="85655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/>
          <p:nvPr/>
        </p:nvSpPr>
        <p:spPr>
          <a:xfrm>
            <a:off x="347700" y="4582450"/>
            <a:ext cx="844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2"/>
                </a:solidFill>
              </a:rPr>
              <a:t>These numbers only reflect Alzheimer’s disease data. They are higher when counting all dementia. 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2401725" y="2150950"/>
            <a:ext cx="6470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u="sng">
                <a:solidFill>
                  <a:schemeClr val="dk2"/>
                </a:solidFill>
              </a:rPr>
              <a:t>Note re: minoritized ethnoracial groups:</a:t>
            </a:r>
            <a:endParaRPr sz="1800" u="sng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Dementia more frequent in these groups, and…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Dementia is underdiagnosed in these groups (so probably even more frequent than we think!)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There are more barriers to research, treatment, and support for these groups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2401725" y="3674950"/>
            <a:ext cx="6470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u="sng">
                <a:solidFill>
                  <a:schemeClr val="dk2"/>
                </a:solidFill>
              </a:rPr>
              <a:t>Note re: women:</a:t>
            </a:r>
            <a:endParaRPr sz="1800" u="sng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600">
                <a:solidFill>
                  <a:schemeClr val="dk2"/>
                </a:solidFill>
              </a:rPr>
              <a:t>Alzheimer’s disease is more common in women (and this is the most common type of dementia)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8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 l="17607" t="52673" r="42620" b="10017"/>
          <a:stretch/>
        </p:blipFill>
        <p:spPr>
          <a:xfrm>
            <a:off x="347175" y="381300"/>
            <a:ext cx="2131425" cy="171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/>
          <p:nvPr/>
        </p:nvSpPr>
        <p:spPr>
          <a:xfrm>
            <a:off x="1329525" y="1232625"/>
            <a:ext cx="370200" cy="400200"/>
          </a:xfrm>
          <a:prstGeom prst="star4">
            <a:avLst>
              <a:gd name="adj" fmla="val 125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1623525" y="857625"/>
            <a:ext cx="2174400" cy="5751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0" name="Google Shape;200;p28"/>
          <p:cNvSpPr txBox="1"/>
          <p:nvPr/>
        </p:nvSpPr>
        <p:spPr>
          <a:xfrm>
            <a:off x="3874125" y="580025"/>
            <a:ext cx="492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Caregivers: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5650" y="1294400"/>
            <a:ext cx="6598350" cy="856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/>
        </p:nvSpPr>
        <p:spPr>
          <a:xfrm>
            <a:off x="347700" y="4430050"/>
            <a:ext cx="844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2"/>
                </a:solidFill>
              </a:rPr>
              <a:t>These numbers only reflect Alzheimer’s disease data. They are higher when counting all dementia. </a:t>
            </a:r>
            <a:endParaRPr i="1">
              <a:solidFill>
                <a:schemeClr val="dk2"/>
              </a:solidFill>
            </a:endParaRPr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5650" y="1294400"/>
            <a:ext cx="6598351" cy="1527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2401725" y="2836750"/>
            <a:ext cx="6470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u="sng">
                <a:solidFill>
                  <a:schemeClr val="dk2"/>
                </a:solidFill>
              </a:rPr>
              <a:t>Note re: women:</a:t>
            </a:r>
            <a:endParaRPr sz="1800" u="sng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Caregivers - paid and unpaid/informal - are more likely to be women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29"/>
          <p:cNvPicPr preferRelativeResize="0"/>
          <p:nvPr/>
        </p:nvPicPr>
        <p:blipFill rotWithShape="1">
          <a:blip r:embed="rId3">
            <a:alphaModFix/>
          </a:blip>
          <a:srcRect l="17607" t="52673" r="42620" b="10017"/>
          <a:stretch/>
        </p:blipFill>
        <p:spPr>
          <a:xfrm>
            <a:off x="347175" y="381300"/>
            <a:ext cx="2131425" cy="171022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/>
          <p:nvPr/>
        </p:nvSpPr>
        <p:spPr>
          <a:xfrm>
            <a:off x="1329525" y="1232625"/>
            <a:ext cx="370200" cy="400200"/>
          </a:xfrm>
          <a:prstGeom prst="star4">
            <a:avLst>
              <a:gd name="adj" fmla="val 125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3" name="Google Shape;213;p29"/>
          <p:cNvCxnSpPr/>
          <p:nvPr/>
        </p:nvCxnSpPr>
        <p:spPr>
          <a:xfrm rot="10800000" flipH="1">
            <a:off x="1623525" y="857625"/>
            <a:ext cx="2174400" cy="5751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" name="Google Shape;214;p29"/>
          <p:cNvSpPr txBox="1"/>
          <p:nvPr/>
        </p:nvSpPr>
        <p:spPr>
          <a:xfrm>
            <a:off x="3874125" y="580025"/>
            <a:ext cx="492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Healthcare workforce: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8600" y="1232625"/>
            <a:ext cx="6658308" cy="12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 txBox="1"/>
          <p:nvPr/>
        </p:nvSpPr>
        <p:spPr>
          <a:xfrm>
            <a:off x="660900" y="3355050"/>
            <a:ext cx="7822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What are we doing to prepare for this?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2"/>
              </a:solidFill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b="1">
                <a:solidFill>
                  <a:srgbClr val="9900FF"/>
                </a:solidFill>
              </a:rPr>
              <a:t>Alzheimer’s Association</a:t>
            </a:r>
            <a:r>
              <a:rPr lang="en">
                <a:solidFill>
                  <a:schemeClr val="dk2"/>
                </a:solidFill>
              </a:rPr>
              <a:t> working on a bill to increase # of paid caregivers</a:t>
            </a:r>
            <a:endParaRPr>
              <a:solidFill>
                <a:schemeClr val="dk2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b="1">
                <a:solidFill>
                  <a:schemeClr val="accent5"/>
                </a:solidFill>
              </a:rPr>
              <a:t>NM ADRC</a:t>
            </a:r>
            <a:r>
              <a:rPr lang="en">
                <a:solidFill>
                  <a:schemeClr val="dk2"/>
                </a:solidFill>
              </a:rPr>
              <a:t> working on a bill to increase # of community health workers/social workers 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Objectives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223" name="Google Shape;22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Overview of dementia (including Alzheimer’s disease)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Impact of dementia in New Mexico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Assessment and diagnosis of dementia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Treatment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New research in dementia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Resources for dementia </a:t>
            </a:r>
            <a:endParaRPr sz="23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Diagnosing Dementia - Early Signs (1)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230" name="Google Shape;230;p31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8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Early signs of dementia are exaggerated forms of minor day-to-day lapses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 i="1">
                <a:solidFill>
                  <a:srgbClr val="674EA7"/>
                </a:solidFill>
              </a:rPr>
              <a:t>Memory</a:t>
            </a:r>
            <a:r>
              <a:rPr lang="en" sz="2300" i="1">
                <a:solidFill>
                  <a:schemeClr val="accent5"/>
                </a:solidFill>
              </a:rPr>
              <a:t> </a:t>
            </a:r>
            <a:r>
              <a:rPr lang="en" sz="2300"/>
              <a:t>example: </a:t>
            </a:r>
            <a:endParaRPr sz="2300"/>
          </a:p>
          <a:p>
            <a:pPr marL="1371600" lvl="2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" sz="2300"/>
              <a:t>Occasionally forgetting an appointment, missing a deadline, remembering neighbor’s name</a:t>
            </a:r>
            <a:endParaRPr sz="2300"/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 i="1"/>
              <a:t>VS</a:t>
            </a:r>
            <a:r>
              <a:rPr lang="en" sz="2300"/>
              <a:t> </a:t>
            </a:r>
            <a:endParaRPr sz="2300"/>
          </a:p>
          <a:p>
            <a:pPr marL="13716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/>
              <a:t>Forgetting that you even made an appointment or that you were working on something with a deadline, not recognizing a neighbor</a:t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Objectives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Overview of dementia (including Alzheimer’s disease)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Impact of dementia in New Mexico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Assessment and diagnosis of dementia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Treatment of dementia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Advancements and new research in dementia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Resources for dementia </a:t>
            </a:r>
            <a:endParaRPr sz="2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Diagnosing Dementia - Early Signs (2)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237" name="Google Shape;237;p32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9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Early signs of dementia are exaggerated forms of minor day-to-day lapses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 i="1">
                <a:solidFill>
                  <a:srgbClr val="674EA7"/>
                </a:solidFill>
              </a:rPr>
              <a:t>Orientation</a:t>
            </a:r>
            <a:r>
              <a:rPr lang="en" sz="2300">
                <a:solidFill>
                  <a:srgbClr val="674EA7"/>
                </a:solidFill>
              </a:rPr>
              <a:t> </a:t>
            </a:r>
            <a:r>
              <a:rPr lang="en" sz="2300"/>
              <a:t>example: </a:t>
            </a:r>
            <a:endParaRPr sz="2300"/>
          </a:p>
          <a:p>
            <a:pPr marL="1371600" lvl="2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" sz="2300"/>
              <a:t>Occasionally forgetting what day of the week it is or getting lost in unfamiliar places</a:t>
            </a:r>
            <a:endParaRPr sz="2300"/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 i="1"/>
              <a:t>VS</a:t>
            </a:r>
            <a:r>
              <a:rPr lang="en" sz="2300"/>
              <a:t> </a:t>
            </a:r>
            <a:endParaRPr sz="2300"/>
          </a:p>
          <a:p>
            <a:pPr marL="13716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/>
              <a:t>Routinely not knowing what day it is or what time of day it is; getting lost in familiar places</a:t>
            </a:r>
            <a:endParaRPr sz="23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75" y="386650"/>
            <a:ext cx="8212050" cy="435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3"/>
          <p:cNvSpPr txBox="1"/>
          <p:nvPr/>
        </p:nvSpPr>
        <p:spPr>
          <a:xfrm>
            <a:off x="0" y="4781925"/>
            <a:ext cx="541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*snapshot of helpful resource  from Alzheimer’s Association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Diagnosing Dementia - Assessment (1)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251" name="Google Shape;251;p34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8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 i="1">
                <a:solidFill>
                  <a:schemeClr val="accent5"/>
                </a:solidFill>
              </a:rPr>
              <a:t>Clinical interview</a:t>
            </a:r>
            <a:r>
              <a:rPr lang="en" sz="2300"/>
              <a:t> (with person and their family members and/or friends)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Concrete examples are most helpful, especially of how perceived cognitive or behavioral problems are impacting everyday life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Information regarding timeline also helpful </a:t>
            </a:r>
            <a:endParaRPr sz="230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74650" algn="l" rtl="0"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 i="1">
                <a:solidFill>
                  <a:schemeClr val="accent5"/>
                </a:solidFill>
              </a:rPr>
              <a:t>Review of medical records</a:t>
            </a:r>
            <a:r>
              <a:rPr lang="en" sz="2300"/>
              <a:t> </a:t>
            </a:r>
            <a:endParaRPr sz="2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5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Diagnosing Dementia - Assessment (2)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258" name="Google Shape;258;p35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8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 i="1">
                <a:solidFill>
                  <a:schemeClr val="accent5"/>
                </a:solidFill>
              </a:rPr>
              <a:t>Neuropsychological assessment</a:t>
            </a:r>
            <a:r>
              <a:rPr lang="en" sz="2300"/>
              <a:t>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 i="1">
                <a:solidFill>
                  <a:srgbClr val="674EA7"/>
                </a:solidFill>
              </a:rPr>
              <a:t>Standardized cognitive tests</a:t>
            </a:r>
            <a:r>
              <a:rPr lang="en" sz="2300"/>
              <a:t> with age and education norms for comparison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Includes </a:t>
            </a:r>
            <a:r>
              <a:rPr lang="en" sz="2300" i="1">
                <a:solidFill>
                  <a:srgbClr val="674EA7"/>
                </a:solidFill>
              </a:rPr>
              <a:t>assessment of affect/mood</a:t>
            </a:r>
            <a:r>
              <a:rPr lang="en" sz="2300"/>
              <a:t> to rule out a primary role of a psychological issue </a:t>
            </a:r>
            <a:endParaRPr sz="2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Diagnosing Dementia - Assessment (3)</a:t>
            </a:r>
            <a:endParaRPr sz="3020" b="1">
              <a:solidFill>
                <a:srgbClr val="666666"/>
              </a:solidFill>
            </a:endParaRPr>
          </a:p>
        </p:txBody>
      </p:sp>
      <p:pic>
        <p:nvPicPr>
          <p:cNvPr id="265" name="Google Shape;26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77" y="1017725"/>
            <a:ext cx="5750476" cy="37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4299" y="1502937"/>
            <a:ext cx="2358000" cy="27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Diagnosing Dementia - Assessment (4)</a:t>
            </a:r>
            <a:endParaRPr sz="3020" b="1">
              <a:solidFill>
                <a:srgbClr val="666666"/>
              </a:solidFill>
            </a:endParaRPr>
          </a:p>
        </p:txBody>
      </p:sp>
      <p:pic>
        <p:nvPicPr>
          <p:cNvPr id="273" name="Google Shape;2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50" y="1283925"/>
            <a:ext cx="5166775" cy="30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425" y="3070900"/>
            <a:ext cx="3345149" cy="19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3750" y="1066239"/>
            <a:ext cx="3345150" cy="189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Diagnosing Dementia - Interpretation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282" name="Google Shape;282;p38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Test results are compared to norms (adjusted for age/educ)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Based upon deficits in cognition and other history and exam results, a diagnosis of dementia is considered</a:t>
            </a:r>
            <a:endParaRPr sz="23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rgbClr val="674EA7"/>
                </a:solidFill>
              </a:rPr>
              <a:t>NORMAL</a:t>
            </a:r>
            <a:r>
              <a:rPr lang="en" sz="1800"/>
              <a:t>: as expected for age/educ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Char char="○"/>
            </a:pPr>
            <a:r>
              <a:rPr lang="en" sz="1800">
                <a:solidFill>
                  <a:srgbClr val="674EA7"/>
                </a:solidFill>
              </a:rPr>
              <a:t>DEPRESSED/ANXIOUS</a:t>
            </a:r>
            <a:endParaRPr sz="1800">
              <a:solidFill>
                <a:srgbClr val="674EA7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rgbClr val="674EA7"/>
                </a:solidFill>
              </a:rPr>
              <a:t>SUBJECTIVE COGNITIVE IMPAIRMENT</a:t>
            </a:r>
            <a:r>
              <a:rPr lang="en" sz="1800"/>
              <a:t>: reporting symptoms but exam seems normal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rgbClr val="674EA7"/>
                </a:solidFill>
              </a:rPr>
              <a:t>MILD COGNITIVE IMPAIRMENT</a:t>
            </a:r>
            <a:r>
              <a:rPr lang="en" sz="1800"/>
              <a:t>: cognition is not as good as expected but not severe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rgbClr val="674EA7"/>
                </a:solidFill>
              </a:rPr>
              <a:t>DEMENTIA</a:t>
            </a:r>
            <a:r>
              <a:rPr lang="en" sz="1800"/>
              <a:t>: more noticeable symptoms to severe symptoms</a:t>
            </a:r>
            <a:endParaRPr sz="18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More work will then be done to determine which </a:t>
            </a:r>
            <a:r>
              <a:rPr lang="en" sz="1600">
                <a:solidFill>
                  <a:schemeClr val="accent5"/>
                </a:solidFill>
              </a:rPr>
              <a:t>TYPE</a:t>
            </a:r>
            <a:r>
              <a:rPr lang="en" sz="1600"/>
              <a:t> of dementia</a:t>
            </a:r>
            <a:endParaRPr sz="1600"/>
          </a:p>
        </p:txBody>
      </p:sp>
      <p:pic>
        <p:nvPicPr>
          <p:cNvPr id="283" name="Google Shape;283;p38" descr="Free picture: doctor, healt care, hospital, medical care, medicine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907" y="55750"/>
            <a:ext cx="1645491" cy="109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Objectives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290" name="Google Shape;29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Overview of dementia (including Alzheimer’s disease)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Impact of dementia in New Mexico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Assessment and diagnosis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Treatment of dementia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New research in dementia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Resources for dementia </a:t>
            </a:r>
            <a:endParaRPr sz="23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0"/>
          <p:cNvSpPr/>
          <p:nvPr/>
        </p:nvSpPr>
        <p:spPr>
          <a:xfrm>
            <a:off x="3310654" y="384050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561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TREATMENT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7" name="Google Shape;297;p40"/>
          <p:cNvSpPr/>
          <p:nvPr/>
        </p:nvSpPr>
        <p:spPr>
          <a:xfrm>
            <a:off x="5413409" y="1542496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771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SYMPTOMATIC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8" name="Google Shape;298;p40"/>
          <p:cNvSpPr/>
          <p:nvPr/>
        </p:nvSpPr>
        <p:spPr>
          <a:xfrm>
            <a:off x="1207900" y="1542496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771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CURATIVE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9" name="Google Shape;299;p40"/>
          <p:cNvSpPr/>
          <p:nvPr/>
        </p:nvSpPr>
        <p:spPr>
          <a:xfrm>
            <a:off x="4409435" y="2700942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932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PHARMACOLOGICAL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0" name="Google Shape;300;p40"/>
          <p:cNvSpPr/>
          <p:nvPr/>
        </p:nvSpPr>
        <p:spPr>
          <a:xfrm>
            <a:off x="6417407" y="2700938"/>
            <a:ext cx="2416800" cy="569700"/>
          </a:xfrm>
          <a:prstGeom prst="roundRect">
            <a:avLst>
              <a:gd name="adj" fmla="val 50000"/>
            </a:avLst>
          </a:prstGeom>
          <a:solidFill>
            <a:srgbClr val="932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NON-PHARMACOLOGICAL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01" name="Google Shape;301;p40"/>
          <p:cNvCxnSpPr>
            <a:stCxn id="296" idx="2"/>
            <a:endCxn id="297" idx="0"/>
          </p:cNvCxnSpPr>
          <p:nvPr/>
        </p:nvCxnSpPr>
        <p:spPr>
          <a:xfrm rot="-5400000" flipH="1">
            <a:off x="4981204" y="196700"/>
            <a:ext cx="588600" cy="21027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302;p40"/>
          <p:cNvCxnSpPr>
            <a:stCxn id="298" idx="0"/>
            <a:endCxn id="296" idx="2"/>
          </p:cNvCxnSpPr>
          <p:nvPr/>
        </p:nvCxnSpPr>
        <p:spPr>
          <a:xfrm rot="-5400000">
            <a:off x="2878450" y="196846"/>
            <a:ext cx="588600" cy="21027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3" name="Google Shape;303;p40"/>
          <p:cNvCxnSpPr>
            <a:stCxn id="297" idx="2"/>
            <a:endCxn id="300" idx="0"/>
          </p:cNvCxnSpPr>
          <p:nvPr/>
        </p:nvCxnSpPr>
        <p:spPr>
          <a:xfrm rot="-5400000" flipH="1">
            <a:off x="6682109" y="1756996"/>
            <a:ext cx="588600" cy="12990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4" name="Google Shape;304;p40"/>
          <p:cNvCxnSpPr>
            <a:stCxn id="299" idx="0"/>
            <a:endCxn id="297" idx="2"/>
          </p:cNvCxnSpPr>
          <p:nvPr/>
        </p:nvCxnSpPr>
        <p:spPr>
          <a:xfrm rot="-5400000">
            <a:off x="5530685" y="1904592"/>
            <a:ext cx="588600" cy="10041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" name="Google Shape;305;p40"/>
          <p:cNvSpPr txBox="1"/>
          <p:nvPr/>
        </p:nvSpPr>
        <p:spPr>
          <a:xfrm>
            <a:off x="1146100" y="3669300"/>
            <a:ext cx="2065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</a:rPr>
              <a:t>CURATIVE:</a:t>
            </a:r>
            <a:r>
              <a:rPr lang="en">
                <a:solidFill>
                  <a:schemeClr val="dk2"/>
                </a:solidFill>
              </a:rPr>
              <a:t> treating the cause of the illness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Example: treating an infection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6" name="Google Shape;306;p40"/>
          <p:cNvSpPr txBox="1"/>
          <p:nvPr/>
        </p:nvSpPr>
        <p:spPr>
          <a:xfrm>
            <a:off x="5485300" y="3593100"/>
            <a:ext cx="2178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</a:rPr>
              <a:t>SYMPTOMATIC</a:t>
            </a:r>
            <a:r>
              <a:rPr lang="en">
                <a:solidFill>
                  <a:schemeClr val="dk2"/>
                </a:solidFill>
              </a:rPr>
              <a:t>: treating the symptoms of the illness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Example: treating fever from infection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1"/>
          <p:cNvSpPr/>
          <p:nvPr/>
        </p:nvSpPr>
        <p:spPr>
          <a:xfrm>
            <a:off x="3363596" y="323696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771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SYMPTOMATIC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3" name="Google Shape;313;p41"/>
          <p:cNvSpPr/>
          <p:nvPr/>
        </p:nvSpPr>
        <p:spPr>
          <a:xfrm>
            <a:off x="351472" y="1482142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932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PHARMACOLOGICAL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14" name="Google Shape;314;p41"/>
          <p:cNvCxnSpPr>
            <a:stCxn id="313" idx="0"/>
            <a:endCxn id="312" idx="2"/>
          </p:cNvCxnSpPr>
          <p:nvPr/>
        </p:nvCxnSpPr>
        <p:spPr>
          <a:xfrm rot="-5400000">
            <a:off x="2476672" y="-318158"/>
            <a:ext cx="588600" cy="30120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5" name="Google Shape;315;p41"/>
          <p:cNvSpPr txBox="1"/>
          <p:nvPr/>
        </p:nvSpPr>
        <p:spPr>
          <a:xfrm>
            <a:off x="2795250" y="1536150"/>
            <a:ext cx="59961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ACh (Acetylcholinesterase) inhibitors </a:t>
            </a:r>
            <a:endParaRPr sz="18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Donepezil, Galantamine, Rivastigmine</a:t>
            </a:r>
            <a:endParaRPr sz="16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NMDA receptor antagonists</a:t>
            </a:r>
            <a:endParaRPr sz="18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Memantine</a:t>
            </a:r>
            <a:endParaRPr sz="16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Other</a:t>
            </a:r>
            <a:endParaRPr sz="18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Medications for tremor, mood, etc.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Taper and stop alcohol, cigarettes, caffeine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Taper and stop meds that make symptoms worse </a:t>
            </a:r>
            <a:endParaRPr sz="1600">
              <a:solidFill>
                <a:schemeClr val="dk2"/>
              </a:solidFill>
            </a:endParaRPr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</a:pPr>
            <a:r>
              <a:rPr lang="en" sz="1500">
                <a:solidFill>
                  <a:schemeClr val="dk2"/>
                </a:solidFill>
              </a:rPr>
              <a:t>Anticholinergics</a:t>
            </a:r>
            <a:endParaRPr sz="1500">
              <a:solidFill>
                <a:schemeClr val="dk2"/>
              </a:solidFill>
            </a:endParaRPr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</a:pPr>
            <a:r>
              <a:rPr lang="en" sz="1500">
                <a:solidFill>
                  <a:schemeClr val="dk2"/>
                </a:solidFill>
              </a:rPr>
              <a:t>Benzodiazepines</a:t>
            </a:r>
            <a:endParaRPr sz="1500">
              <a:solidFill>
                <a:schemeClr val="dk2"/>
              </a:solidFill>
            </a:endParaRPr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</a:pPr>
            <a:r>
              <a:rPr lang="en" sz="1500">
                <a:solidFill>
                  <a:schemeClr val="dk2"/>
                </a:solidFill>
              </a:rPr>
              <a:t>First generation antihistamines “PM” or “ZZ”</a:t>
            </a:r>
            <a:endParaRPr sz="1500">
              <a:solidFill>
                <a:schemeClr val="dk2"/>
              </a:solidFill>
            </a:endParaRPr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</a:pPr>
            <a:r>
              <a:rPr lang="en" sz="1500">
                <a:solidFill>
                  <a:schemeClr val="dk2"/>
                </a:solidFill>
              </a:rPr>
              <a:t>Some prescription insomnia meds also called “Z”</a:t>
            </a:r>
            <a:endParaRPr sz="1500">
              <a:solidFill>
                <a:schemeClr val="dk2"/>
              </a:solidFill>
            </a:endParaRP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Ambien, Lunesta, Sonata, etc.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16" name="Google Shape;316;p41" descr="Pharmacy, Medicine, Pills, Bottles Free Stock Photo - Public ..."/>
          <p:cNvPicPr preferRelativeResize="0"/>
          <p:nvPr/>
        </p:nvPicPr>
        <p:blipFill rotWithShape="1">
          <a:blip r:embed="rId3">
            <a:alphaModFix/>
          </a:blip>
          <a:srcRect l="55207" t="18784" r="6021" b="5834"/>
          <a:stretch/>
        </p:blipFill>
        <p:spPr>
          <a:xfrm>
            <a:off x="7740050" y="118500"/>
            <a:ext cx="1270175" cy="126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Disclosures - Hernandez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Salary from Alzheimer’s Association </a:t>
            </a:r>
            <a:endParaRPr sz="23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575" y="3718950"/>
            <a:ext cx="5397125" cy="1312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" name="Google Shape;76;p15"/>
          <p:cNvSpPr txBox="1"/>
          <p:nvPr/>
        </p:nvSpPr>
        <p:spPr>
          <a:xfrm>
            <a:off x="6049475" y="4212250"/>
            <a:ext cx="313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2"/>
          <p:cNvSpPr/>
          <p:nvPr/>
        </p:nvSpPr>
        <p:spPr>
          <a:xfrm>
            <a:off x="3363596" y="323696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771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SYMPTOMATIC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3" name="Google Shape;323;p42"/>
          <p:cNvSpPr/>
          <p:nvPr/>
        </p:nvSpPr>
        <p:spPr>
          <a:xfrm>
            <a:off x="6394694" y="1482138"/>
            <a:ext cx="2416800" cy="569700"/>
          </a:xfrm>
          <a:prstGeom prst="roundRect">
            <a:avLst>
              <a:gd name="adj" fmla="val 50000"/>
            </a:avLst>
          </a:prstGeom>
          <a:solidFill>
            <a:srgbClr val="932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NON-PHARMACOLOGICAL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24" name="Google Shape;324;p42"/>
          <p:cNvCxnSpPr>
            <a:stCxn id="322" idx="2"/>
            <a:endCxn id="323" idx="0"/>
          </p:cNvCxnSpPr>
          <p:nvPr/>
        </p:nvCxnSpPr>
        <p:spPr>
          <a:xfrm rot="-5400000" flipH="1">
            <a:off x="5645846" y="-475354"/>
            <a:ext cx="588600" cy="33261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5" name="Google Shape;325;p42"/>
          <p:cNvSpPr txBox="1"/>
          <p:nvPr/>
        </p:nvSpPr>
        <p:spPr>
          <a:xfrm>
            <a:off x="265250" y="1405800"/>
            <a:ext cx="59961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Treatment will help with maintaining skills, compensating for lost skills, and preparing for what is ahead.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Several key providers: </a:t>
            </a:r>
            <a:endParaRPr sz="18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Counselor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Occupational therapist (OT)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Physical therapist (PT)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Social Worker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Speech-language pathologist (SLP)</a:t>
            </a:r>
            <a:endParaRPr sz="16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Lifestyle changes </a:t>
            </a:r>
            <a:endParaRPr sz="180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Diet, exercise, sleep, stress</a:t>
            </a:r>
            <a:endParaRPr sz="16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Environmental modifications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Support groups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3"/>
          <p:cNvSpPr/>
          <p:nvPr/>
        </p:nvSpPr>
        <p:spPr>
          <a:xfrm>
            <a:off x="3310654" y="384050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561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TREATMENT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2" name="Google Shape;332;p43"/>
          <p:cNvSpPr/>
          <p:nvPr/>
        </p:nvSpPr>
        <p:spPr>
          <a:xfrm>
            <a:off x="5413409" y="1542496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771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SYMPTOMATIC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3" name="Google Shape;333;p43"/>
          <p:cNvSpPr/>
          <p:nvPr/>
        </p:nvSpPr>
        <p:spPr>
          <a:xfrm>
            <a:off x="1207900" y="1542496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771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CURATIVE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4" name="Google Shape;334;p43"/>
          <p:cNvSpPr/>
          <p:nvPr/>
        </p:nvSpPr>
        <p:spPr>
          <a:xfrm>
            <a:off x="4409435" y="2700942"/>
            <a:ext cx="1827000" cy="569700"/>
          </a:xfrm>
          <a:prstGeom prst="roundRect">
            <a:avLst>
              <a:gd name="adj" fmla="val 50000"/>
            </a:avLst>
          </a:prstGeom>
          <a:solidFill>
            <a:srgbClr val="932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PHARMACOLOGICAL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5" name="Google Shape;335;p43"/>
          <p:cNvSpPr/>
          <p:nvPr/>
        </p:nvSpPr>
        <p:spPr>
          <a:xfrm>
            <a:off x="6417407" y="2700938"/>
            <a:ext cx="2416800" cy="569700"/>
          </a:xfrm>
          <a:prstGeom prst="roundRect">
            <a:avLst>
              <a:gd name="adj" fmla="val 50000"/>
            </a:avLst>
          </a:prstGeom>
          <a:solidFill>
            <a:srgbClr val="932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NON-PHARMACOLOGICAL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36" name="Google Shape;336;p43"/>
          <p:cNvCxnSpPr>
            <a:stCxn id="331" idx="2"/>
            <a:endCxn id="332" idx="0"/>
          </p:cNvCxnSpPr>
          <p:nvPr/>
        </p:nvCxnSpPr>
        <p:spPr>
          <a:xfrm rot="-5400000" flipH="1">
            <a:off x="4981204" y="196700"/>
            <a:ext cx="588600" cy="21027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7" name="Google Shape;337;p43"/>
          <p:cNvCxnSpPr>
            <a:stCxn id="333" idx="0"/>
            <a:endCxn id="331" idx="2"/>
          </p:cNvCxnSpPr>
          <p:nvPr/>
        </p:nvCxnSpPr>
        <p:spPr>
          <a:xfrm rot="-5400000">
            <a:off x="2878450" y="196846"/>
            <a:ext cx="588600" cy="21027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Google Shape;338;p43"/>
          <p:cNvCxnSpPr>
            <a:stCxn id="332" idx="2"/>
            <a:endCxn id="335" idx="0"/>
          </p:cNvCxnSpPr>
          <p:nvPr/>
        </p:nvCxnSpPr>
        <p:spPr>
          <a:xfrm rot="-5400000" flipH="1">
            <a:off x="6682109" y="1756996"/>
            <a:ext cx="588600" cy="12990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9" name="Google Shape;339;p43"/>
          <p:cNvCxnSpPr>
            <a:stCxn id="334" idx="0"/>
            <a:endCxn id="332" idx="2"/>
          </p:cNvCxnSpPr>
          <p:nvPr/>
        </p:nvCxnSpPr>
        <p:spPr>
          <a:xfrm rot="-5400000">
            <a:off x="5530685" y="1904592"/>
            <a:ext cx="588600" cy="1004100"/>
          </a:xfrm>
          <a:prstGeom prst="bentConnector3">
            <a:avLst>
              <a:gd name="adj1" fmla="val 5001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0" name="Google Shape;340;p43"/>
          <p:cNvSpPr txBox="1"/>
          <p:nvPr/>
        </p:nvSpPr>
        <p:spPr>
          <a:xfrm>
            <a:off x="912575" y="3400775"/>
            <a:ext cx="7488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Some hope for the future: 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2"/>
                </a:solidFill>
              </a:rPr>
              <a:t>It is estimated that treatment research for Alzheimer’s disease is where cancer treatment was ~ 50 years ago. </a:t>
            </a:r>
            <a:endParaRPr sz="16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>
                <a:solidFill>
                  <a:schemeClr val="dk2"/>
                </a:solidFill>
              </a:rPr>
              <a:t>But we are moving at a faster rate because of advanced technology and innovations, so it won’t take us 50 years to catch up to where cancer is now. </a:t>
            </a:r>
            <a:endParaRPr sz="16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4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Objectives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348" name="Google Shape;348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Overview of dementia (including Alzheimer’s disease)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Impact of dementia in New Mexico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Assessment and diagnosis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Treatment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Advancements and new research in dementia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Resources for dementia </a:t>
            </a:r>
            <a:endParaRPr sz="23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5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55" name="Google Shape;355;p45"/>
          <p:cNvGraphicFramePr/>
          <p:nvPr/>
        </p:nvGraphicFramePr>
        <p:xfrm>
          <a:off x="885975" y="763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{B723B290-6490-4F4B-83B7-5AE88A81811F}</a:tableStyleId>
              </a:tblPr>
              <a:tblGrid>
                <a:gridCol w="368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666666"/>
                          </a:solidFill>
                        </a:rPr>
                        <a:t>PHARMACOLOGICAL</a:t>
                      </a:r>
                      <a:endParaRPr sz="1800" b="1">
                        <a:solidFill>
                          <a:srgbClr val="666666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666666"/>
                          </a:solidFill>
                        </a:rPr>
                        <a:t>NONPHARMACOLOGICAL</a:t>
                      </a:r>
                      <a:endParaRPr sz="1800" b="1">
                        <a:solidFill>
                          <a:srgbClr val="666666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Anti-amyloid therapy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700"/>
                        <a:buChar char="-"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Only for Alzheimer’s disease or mixed-Alzheimer’s disease 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700"/>
                        <a:buChar char="-"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Aducanumab, Lecanemab, Donanemab 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700"/>
                        <a:buChar char="-"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Not available in NM yet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914400" lvl="1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500"/>
                        <a:buChar char="-"/>
                      </a:pPr>
                      <a:r>
                        <a:rPr lang="en" sz="1500">
                          <a:solidFill>
                            <a:srgbClr val="666666"/>
                          </a:solidFill>
                        </a:rPr>
                        <a:t>No public funding yet, so not approved yet</a:t>
                      </a:r>
                      <a:endParaRPr sz="1500">
                        <a:solidFill>
                          <a:srgbClr val="666666"/>
                        </a:solidFill>
                      </a:endParaRPr>
                    </a:p>
                    <a:p>
                      <a:pPr marL="914400" lvl="1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500"/>
                        <a:buChar char="-"/>
                      </a:pPr>
                      <a:r>
                        <a:rPr lang="en" sz="1500">
                          <a:solidFill>
                            <a:srgbClr val="666666"/>
                          </a:solidFill>
                        </a:rPr>
                        <a:t>Prohibitively expensive</a:t>
                      </a:r>
                      <a:endParaRPr sz="1500">
                        <a:solidFill>
                          <a:srgbClr val="666666"/>
                        </a:solidFill>
                      </a:endParaRPr>
                    </a:p>
                    <a:p>
                      <a:pPr marL="914400" lvl="1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500"/>
                        <a:buChar char="-"/>
                      </a:pPr>
                      <a:r>
                        <a:rPr lang="en" sz="1500">
                          <a:solidFill>
                            <a:srgbClr val="666666"/>
                          </a:solidFill>
                        </a:rPr>
                        <a:t>Requires infrastructure NM does not yet have</a:t>
                      </a:r>
                      <a:endParaRPr sz="1500">
                        <a:solidFill>
                          <a:srgbClr val="666666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Behavioral therapies (cognitive, speech-language, etc.) 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700"/>
                        <a:buChar char="-"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Prophylaxis (to protect/preserve more intact skills)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700"/>
                        <a:buChar char="-"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Improvement of declining skills 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Brain stimulation therapies 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Music therapy 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solidFill>
                          <a:srgbClr val="666666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666666"/>
                          </a:solidFill>
                        </a:rPr>
                        <a:t>Exercise</a:t>
                      </a:r>
                      <a:endParaRPr sz="1700">
                        <a:solidFill>
                          <a:srgbClr val="666666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6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50" y="416778"/>
            <a:ext cx="5932500" cy="429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6"/>
          <p:cNvSpPr/>
          <p:nvPr/>
        </p:nvSpPr>
        <p:spPr>
          <a:xfrm>
            <a:off x="2167725" y="2604225"/>
            <a:ext cx="370200" cy="400200"/>
          </a:xfrm>
          <a:prstGeom prst="star4">
            <a:avLst>
              <a:gd name="adj" fmla="val 125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4" name="Google Shape;364;p46"/>
          <p:cNvCxnSpPr/>
          <p:nvPr/>
        </p:nvCxnSpPr>
        <p:spPr>
          <a:xfrm rot="10800000" flipH="1">
            <a:off x="2396450" y="1995325"/>
            <a:ext cx="3641700" cy="8202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5" name="Google Shape;365;p46"/>
          <p:cNvSpPr txBox="1"/>
          <p:nvPr/>
        </p:nvSpPr>
        <p:spPr>
          <a:xfrm>
            <a:off x="5831875" y="1725550"/>
            <a:ext cx="3024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UNM Center for Memory and Aging awarded funding to become an exploratory Alzheimer’s Disease Research Center (eADRC) in 2020 and a FULL-FLEDGED ADRC in 2024!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7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525" y="73550"/>
            <a:ext cx="6295751" cy="4989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8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0" y="706400"/>
            <a:ext cx="4862225" cy="3853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380" name="Google Shape;380;p48"/>
          <p:cNvCxnSpPr/>
          <p:nvPr/>
        </p:nvCxnSpPr>
        <p:spPr>
          <a:xfrm rot="10800000" flipH="1">
            <a:off x="1993100" y="899875"/>
            <a:ext cx="3286500" cy="17430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48"/>
          <p:cNvCxnSpPr/>
          <p:nvPr/>
        </p:nvCxnSpPr>
        <p:spPr>
          <a:xfrm rot="10800000" flipH="1">
            <a:off x="3158900" y="1844260"/>
            <a:ext cx="331500" cy="7431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48"/>
          <p:cNvSpPr txBox="1"/>
          <p:nvPr/>
        </p:nvSpPr>
        <p:spPr>
          <a:xfrm>
            <a:off x="5317100" y="356175"/>
            <a:ext cx="35706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Clinical </a:t>
            </a:r>
            <a:r>
              <a:rPr lang="en" sz="1800" b="1">
                <a:solidFill>
                  <a:srgbClr val="FF9900"/>
                </a:solidFill>
              </a:rPr>
              <a:t>Core</a:t>
            </a:r>
            <a:r>
              <a:rPr lang="en" sz="1800" b="1">
                <a:solidFill>
                  <a:schemeClr val="dk2"/>
                </a:solidFill>
              </a:rPr>
              <a:t> 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Outreach, Recruitment, and Engagement </a:t>
            </a:r>
            <a:r>
              <a:rPr lang="en" sz="1800" b="1">
                <a:solidFill>
                  <a:srgbClr val="FF9900"/>
                </a:solidFill>
              </a:rPr>
              <a:t>Core</a:t>
            </a:r>
            <a:endParaRPr sz="1800" b="1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Primary stakeholders/partners: </a:t>
            </a:r>
            <a:endParaRPr sz="18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NIH National Institute on Aging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Project ECHO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Center for Native American Health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State of New Mexico ALTSD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National Labs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Tribal Advisory Boards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Community Advisory Boards</a:t>
            </a:r>
            <a:endParaRPr sz="1600">
              <a:solidFill>
                <a:schemeClr val="dk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</a:rPr>
              <a:t>and community members </a:t>
            </a:r>
            <a:endParaRPr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Alzheimer’s Association of New Mexico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383" name="Google Shape;383;p48"/>
          <p:cNvCxnSpPr/>
          <p:nvPr/>
        </p:nvCxnSpPr>
        <p:spPr>
          <a:xfrm rot="10800000" flipH="1">
            <a:off x="5305850" y="508975"/>
            <a:ext cx="7500" cy="10773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9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375" y="2086075"/>
            <a:ext cx="3468550" cy="84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1" name="Google Shape;39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885" y="2976024"/>
            <a:ext cx="1357116" cy="12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200" y="4263699"/>
            <a:ext cx="4033376" cy="277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49"/>
          <p:cNvCxnSpPr/>
          <p:nvPr/>
        </p:nvCxnSpPr>
        <p:spPr>
          <a:xfrm>
            <a:off x="3760925" y="2571750"/>
            <a:ext cx="2070000" cy="13698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94" name="Google Shape;39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5575" y="437425"/>
            <a:ext cx="3821725" cy="120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49"/>
          <p:cNvCxnSpPr>
            <a:stCxn id="390" idx="3"/>
          </p:cNvCxnSpPr>
          <p:nvPr/>
        </p:nvCxnSpPr>
        <p:spPr>
          <a:xfrm rot="10800000" flipH="1">
            <a:off x="3760925" y="1216613"/>
            <a:ext cx="1309500" cy="12912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0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12" y="313875"/>
            <a:ext cx="8027976" cy="451575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0"/>
          <p:cNvSpPr txBox="1"/>
          <p:nvPr/>
        </p:nvSpPr>
        <p:spPr>
          <a:xfrm>
            <a:off x="0" y="4781925"/>
            <a:ext cx="34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*image from Alzheimer’s Association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1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51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125" y="360562"/>
            <a:ext cx="7979750" cy="442237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1"/>
          <p:cNvSpPr txBox="1"/>
          <p:nvPr/>
        </p:nvSpPr>
        <p:spPr>
          <a:xfrm>
            <a:off x="0" y="4781925"/>
            <a:ext cx="34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*image from Alzheimer’s Association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Disclosures - Richardson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Salary from the University of New Mexico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Current funding from the National Institutes of Health,  Department of Defense, and SingWell Canada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Previous funding from the New Mexico Governor’s Commision on Disability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Leadership positions for the UNM Center for Brain Recovery and Repair and the NM Alzheimer’s Disease Research Center</a:t>
            </a:r>
            <a:endParaRPr sz="2300"/>
          </a:p>
        </p:txBody>
      </p:sp>
      <p:sp>
        <p:nvSpPr>
          <p:cNvPr id="85" name="Google Shape;85;p16"/>
          <p:cNvSpPr txBox="1"/>
          <p:nvPr/>
        </p:nvSpPr>
        <p:spPr>
          <a:xfrm>
            <a:off x="6049475" y="4212250"/>
            <a:ext cx="313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5175" y="3813975"/>
            <a:ext cx="1275724" cy="12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7585" y="156624"/>
            <a:ext cx="1357116" cy="128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52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Objectives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419" name="Google Shape;419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Overview of dementia (including Alzheimer’s disease)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Impact of dementia in New Mexico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Assessment and diagnosis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Treatment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New research in dementia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Resources for dementia </a:t>
            </a:r>
            <a:endParaRPr sz="23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3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3"/>
          <p:cNvSpPr/>
          <p:nvPr/>
        </p:nvSpPr>
        <p:spPr>
          <a:xfrm rot="-3280241">
            <a:off x="3905982" y="1906732"/>
            <a:ext cx="1323418" cy="1320838"/>
          </a:xfrm>
          <a:prstGeom prst="ellipse">
            <a:avLst/>
          </a:prstGeom>
          <a:solidFill>
            <a:srgbClr val="A1C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53"/>
          <p:cNvGrpSpPr/>
          <p:nvPr/>
        </p:nvGrpSpPr>
        <p:grpSpPr>
          <a:xfrm>
            <a:off x="4184863" y="1520198"/>
            <a:ext cx="2958454" cy="3298347"/>
            <a:chOff x="4184863" y="1520198"/>
            <a:chExt cx="2958454" cy="3298347"/>
          </a:xfrm>
        </p:grpSpPr>
        <p:sp>
          <p:nvSpPr>
            <p:cNvPr id="428" name="Google Shape;428;p53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avLst/>
              <a:gdLst/>
              <a:ahLst/>
              <a:cxnLst/>
              <a:rect l="l" t="t" r="r" b="b"/>
              <a:pathLst>
                <a:path w="492" h="187" extrusionOk="0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solidFill>
              <a:srgbClr val="A1C2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3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avLst/>
              <a:gdLst/>
              <a:ahLst/>
              <a:cxnLst/>
              <a:rect l="l" t="t" r="r" b="b"/>
              <a:pathLst>
                <a:path w="440" h="194" extrusionOk="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solidFill>
              <a:srgbClr val="307AF3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3"/>
            <p:cNvSpPr txBox="1"/>
            <p:nvPr/>
          </p:nvSpPr>
          <p:spPr>
            <a:xfrm rot="-3779206">
              <a:off x="4733052" y="2863735"/>
              <a:ext cx="1577952" cy="563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1" name="Google Shape;431;p53"/>
          <p:cNvGrpSpPr/>
          <p:nvPr/>
        </p:nvGrpSpPr>
        <p:grpSpPr>
          <a:xfrm>
            <a:off x="2857731" y="-71332"/>
            <a:ext cx="3293577" cy="3222916"/>
            <a:chOff x="2857731" y="-71332"/>
            <a:chExt cx="3293577" cy="3222916"/>
          </a:xfrm>
        </p:grpSpPr>
        <p:sp>
          <p:nvSpPr>
            <p:cNvPr id="432" name="Google Shape;432;p53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avLst/>
              <a:gdLst/>
              <a:ahLst/>
              <a:cxnLst/>
              <a:rect l="l" t="t" r="r" b="b"/>
              <a:pathLst>
                <a:path w="338" h="384" extrusionOk="0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A1C2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3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avLst/>
              <a:gdLst/>
              <a:ahLst/>
              <a:cxnLst/>
              <a:rect l="l" t="t" r="r" b="b"/>
              <a:pathLst>
                <a:path w="288" h="352" extrusionOk="0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solidFill>
              <a:srgbClr val="0D5CDF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3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5" name="Google Shape;435;p53"/>
          <p:cNvGrpSpPr/>
          <p:nvPr/>
        </p:nvGrpSpPr>
        <p:grpSpPr>
          <a:xfrm>
            <a:off x="1959887" y="1684671"/>
            <a:ext cx="3424433" cy="3122279"/>
            <a:chOff x="1959887" y="1684671"/>
            <a:chExt cx="3424433" cy="3122279"/>
          </a:xfrm>
        </p:grpSpPr>
        <p:sp>
          <p:nvSpPr>
            <p:cNvPr id="436" name="Google Shape;436;p53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avLst/>
              <a:gdLst/>
              <a:ahLst/>
              <a:cxnLst/>
              <a:rect l="l" t="t" r="r" b="b"/>
              <a:pathLst>
                <a:path w="251" h="470" extrusionOk="0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solidFill>
              <a:srgbClr val="A1C2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3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avLst/>
              <a:gdLst/>
              <a:ahLst/>
              <a:cxnLst/>
              <a:rect l="l" t="t" r="r" b="b"/>
              <a:pathLst>
                <a:path w="254" h="411" extrusionOk="0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solidFill>
              <a:srgbClr val="0942A1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3"/>
            <p:cNvSpPr txBox="1"/>
            <p:nvPr/>
          </p:nvSpPr>
          <p:spPr>
            <a:xfrm rot="3725110" flipH="1">
              <a:off x="2866277" y="2863871"/>
              <a:ext cx="1577671" cy="563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39" name="Google Shape;439;p53"/>
          <p:cNvSpPr/>
          <p:nvPr/>
        </p:nvSpPr>
        <p:spPr>
          <a:xfrm rot="-3280241">
            <a:off x="3905982" y="1906732"/>
            <a:ext cx="1323418" cy="1320838"/>
          </a:xfrm>
          <a:prstGeom prst="ellipse">
            <a:avLst/>
          </a:prstGeom>
          <a:solidFill>
            <a:srgbClr val="B4A7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53"/>
          <p:cNvGrpSpPr/>
          <p:nvPr/>
        </p:nvGrpSpPr>
        <p:grpSpPr>
          <a:xfrm>
            <a:off x="4184863" y="1520198"/>
            <a:ext cx="2958454" cy="3298347"/>
            <a:chOff x="4184863" y="1520198"/>
            <a:chExt cx="2958454" cy="3298347"/>
          </a:xfrm>
        </p:grpSpPr>
        <p:sp>
          <p:nvSpPr>
            <p:cNvPr id="441" name="Google Shape;441;p53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avLst/>
              <a:gdLst/>
              <a:ahLst/>
              <a:cxnLst/>
              <a:rect l="l" t="t" r="r" b="b"/>
              <a:pathLst>
                <a:path w="492" h="187" extrusionOk="0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3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avLst/>
              <a:gdLst/>
              <a:ahLst/>
              <a:cxnLst/>
              <a:rect l="l" t="t" r="r" b="b"/>
              <a:pathLst>
                <a:path w="440" h="194" extrusionOk="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solidFill>
              <a:srgbClr val="249C91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3"/>
            <p:cNvSpPr txBox="1"/>
            <p:nvPr/>
          </p:nvSpPr>
          <p:spPr>
            <a:xfrm rot="-3779206">
              <a:off x="4733052" y="2863735"/>
              <a:ext cx="1577952" cy="563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CARE AND SUPPORT 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4" name="Google Shape;444;p53"/>
          <p:cNvGrpSpPr/>
          <p:nvPr/>
        </p:nvGrpSpPr>
        <p:grpSpPr>
          <a:xfrm>
            <a:off x="2857731" y="-71332"/>
            <a:ext cx="3293577" cy="3222916"/>
            <a:chOff x="2857731" y="-71332"/>
            <a:chExt cx="3293577" cy="3222916"/>
          </a:xfrm>
        </p:grpSpPr>
        <p:sp>
          <p:nvSpPr>
            <p:cNvPr id="445" name="Google Shape;445;p53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avLst/>
              <a:gdLst/>
              <a:ahLst/>
              <a:cxnLst/>
              <a:rect l="l" t="t" r="r" b="b"/>
              <a:pathLst>
                <a:path w="338" h="384" extrusionOk="0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3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avLst/>
              <a:gdLst/>
              <a:ahLst/>
              <a:cxnLst/>
              <a:rect l="l" t="t" r="r" b="b"/>
              <a:pathLst>
                <a:path w="288" h="352" extrusionOk="0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solidFill>
              <a:srgbClr val="1D7E7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3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CONCERN AND AWARENESS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8" name="Google Shape;448;p53"/>
          <p:cNvGrpSpPr/>
          <p:nvPr/>
        </p:nvGrpSpPr>
        <p:grpSpPr>
          <a:xfrm>
            <a:off x="1959887" y="1684671"/>
            <a:ext cx="3424433" cy="3122279"/>
            <a:chOff x="1959887" y="1684671"/>
            <a:chExt cx="3424433" cy="3122279"/>
          </a:xfrm>
        </p:grpSpPr>
        <p:sp>
          <p:nvSpPr>
            <p:cNvPr id="449" name="Google Shape;449;p53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avLst/>
              <a:gdLst/>
              <a:ahLst/>
              <a:cxnLst/>
              <a:rect l="l" t="t" r="r" b="b"/>
              <a:pathLst>
                <a:path w="251" h="470" extrusionOk="0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solidFill>
              <a:srgbClr val="D9D2E9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3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avLst/>
              <a:gdLst/>
              <a:ahLst/>
              <a:cxnLst/>
              <a:rect l="l" t="t" r="r" b="b"/>
              <a:pathLst>
                <a:path w="254" h="411" extrusionOk="0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solidFill>
              <a:srgbClr val="155B5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3"/>
            <p:cNvSpPr txBox="1"/>
            <p:nvPr/>
          </p:nvSpPr>
          <p:spPr>
            <a:xfrm rot="3725110" flipH="1">
              <a:off x="2866277" y="2863871"/>
              <a:ext cx="1577671" cy="563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ADVOCACY AND FUNDING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2" name="Google Shape;452;p53"/>
          <p:cNvSpPr/>
          <p:nvPr/>
        </p:nvSpPr>
        <p:spPr>
          <a:xfrm>
            <a:off x="5476175" y="674696"/>
            <a:ext cx="2335800" cy="887225"/>
          </a:xfrm>
          <a:custGeom>
            <a:avLst/>
            <a:gdLst/>
            <a:ahLst/>
            <a:cxnLst/>
            <a:rect l="l" t="t" r="r" b="b"/>
            <a:pathLst>
              <a:path w="93432" h="35489" extrusionOk="0">
                <a:moveTo>
                  <a:pt x="0" y="35489"/>
                </a:moveTo>
                <a:cubicBezTo>
                  <a:pt x="4404" y="30377"/>
                  <a:pt x="19426" y="7176"/>
                  <a:pt x="26425" y="4817"/>
                </a:cubicBezTo>
                <a:cubicBezTo>
                  <a:pt x="33425" y="2458"/>
                  <a:pt x="36649" y="19288"/>
                  <a:pt x="41997" y="21333"/>
                </a:cubicBezTo>
                <a:cubicBezTo>
                  <a:pt x="47345" y="23378"/>
                  <a:pt x="55131" y="20547"/>
                  <a:pt x="58513" y="17086"/>
                </a:cubicBezTo>
                <a:cubicBezTo>
                  <a:pt x="61895" y="13626"/>
                  <a:pt x="58513" y="2458"/>
                  <a:pt x="62288" y="570"/>
                </a:cubicBezTo>
                <a:cubicBezTo>
                  <a:pt x="66063" y="-1317"/>
                  <a:pt x="75973" y="2773"/>
                  <a:pt x="81164" y="5761"/>
                </a:cubicBezTo>
                <a:cubicBezTo>
                  <a:pt x="86355" y="8750"/>
                  <a:pt x="91387" y="16378"/>
                  <a:pt x="93432" y="18501"/>
                </a:cubicBezTo>
              </a:path>
            </a:pathLst>
          </a:custGeom>
          <a:noFill/>
          <a:ln w="9525" cap="flat" cmpd="sng">
            <a:solidFill>
              <a:srgbClr val="249C9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3" name="Google Shape;453;p53"/>
          <p:cNvSpPr txBox="1"/>
          <p:nvPr/>
        </p:nvSpPr>
        <p:spPr>
          <a:xfrm rot="833770">
            <a:off x="7164260" y="1032210"/>
            <a:ext cx="1696348" cy="101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Aka 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“Outreach and Education”</a:t>
            </a:r>
            <a:endParaRPr sz="18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4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0" name="Google Shape;46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8720">
            <a:off x="2704965" y="96425"/>
            <a:ext cx="3734070" cy="493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55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7" name="Google Shape;46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5" y="257275"/>
            <a:ext cx="3468550" cy="84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68" name="Google Shape;46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135" y="13911"/>
            <a:ext cx="1357116" cy="12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1700" y="1149175"/>
            <a:ext cx="3152301" cy="21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" name="Google Shape;470;p55"/>
          <p:cNvCxnSpPr>
            <a:stCxn id="467" idx="3"/>
            <a:endCxn id="468" idx="1"/>
          </p:cNvCxnSpPr>
          <p:nvPr/>
        </p:nvCxnSpPr>
        <p:spPr>
          <a:xfrm rot="10800000" flipH="1">
            <a:off x="3532325" y="657713"/>
            <a:ext cx="3426900" cy="213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1" name="Google Shape;471;p55"/>
          <p:cNvSpPr txBox="1"/>
          <p:nvPr/>
        </p:nvSpPr>
        <p:spPr>
          <a:xfrm>
            <a:off x="660900" y="1671000"/>
            <a:ext cx="7822200" cy="26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How are we working together to provide/develop resources?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Coordinating regarding support programs and groups for people living with dementia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Coordinating regarding training, support (including groups) for family caregivers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Coordinating regarding training of healthcare providers and lay community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Working together on legislative efforts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en" sz="1600">
                <a:solidFill>
                  <a:schemeClr val="dk2"/>
                </a:solidFill>
              </a:rPr>
              <a:t>Sharing outreach and education resources</a:t>
            </a:r>
            <a:endParaRPr sz="16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sz="1600">
                <a:solidFill>
                  <a:schemeClr val="dk2"/>
                </a:solidFill>
              </a:rPr>
              <a:t>Coordinating regarding development of new outreach and education resources</a:t>
            </a:r>
            <a:r>
              <a:rPr lang="en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6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8" name="Google Shape;4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5" y="257275"/>
            <a:ext cx="3468550" cy="84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79" name="Google Shape;47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135" y="13911"/>
            <a:ext cx="1357116" cy="12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1700" y="1149175"/>
            <a:ext cx="3152301" cy="21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56"/>
          <p:cNvCxnSpPr>
            <a:stCxn id="478" idx="3"/>
            <a:endCxn id="479" idx="1"/>
          </p:cNvCxnSpPr>
          <p:nvPr/>
        </p:nvCxnSpPr>
        <p:spPr>
          <a:xfrm rot="10800000" flipH="1">
            <a:off x="3532325" y="657713"/>
            <a:ext cx="3426900" cy="213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2" name="Google Shape;482;p56"/>
          <p:cNvSpPr txBox="1"/>
          <p:nvPr/>
        </p:nvSpPr>
        <p:spPr>
          <a:xfrm>
            <a:off x="660900" y="1671000"/>
            <a:ext cx="78222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Digital resource repositories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-"/>
            </a:pPr>
            <a:r>
              <a:rPr lang="en" sz="1500" u="sng">
                <a:solidFill>
                  <a:schemeClr val="hlink"/>
                </a:solidFill>
                <a:hlinkClick r:id="rId6"/>
              </a:rPr>
              <a:t>https://www.alz.org/help-support/resources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-"/>
            </a:pPr>
            <a:r>
              <a:rPr lang="en" sz="1500" u="sng">
                <a:solidFill>
                  <a:schemeClr val="hlink"/>
                </a:solidFill>
                <a:hlinkClick r:id="rId7"/>
              </a:rPr>
              <a:t>https://drive.google.com/drive/folders/18rTHhl5e7ReZ1GS0SJB_-IUgnBi4lLzt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-"/>
            </a:pPr>
            <a:r>
              <a:rPr lang="en" sz="1500" u="sng">
                <a:solidFill>
                  <a:schemeClr val="hlink"/>
                </a:solidFill>
                <a:hlinkClick r:id="rId8"/>
              </a:rPr>
              <a:t>https://youtube.com/playlist?list=PLy586K9YzXUxp9WGtfdjIZTk6mSK6ctbS&amp;si=IrRp14mnjWyLMxC4</a:t>
            </a:r>
            <a:r>
              <a:rPr lang="en" sz="1500">
                <a:solidFill>
                  <a:schemeClr val="dk2"/>
                </a:solidFill>
              </a:rPr>
              <a:t>  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7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89" name="Google Shape;489;p57"/>
          <p:cNvGraphicFramePr/>
          <p:nvPr/>
        </p:nvGraphicFramePr>
        <p:xfrm>
          <a:off x="403700" y="1046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{B723B290-6490-4F4B-83B7-5AE88A81811F}</a:tableStyleId>
              </a:tblPr>
              <a:tblGrid>
                <a:gridCol w="208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4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Alzheimer’s Association of New Mexico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3"/>
                        </a:rPr>
                        <a:t>https://www.alz.org/newmexico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505-266-4473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1-800-272-3900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New Mexico Aging and Long-Term Services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4"/>
                        </a:rPr>
                        <a:t>https://aging.nm.gov/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5"/>
                        </a:rPr>
                        <a:t>nm.adrc@altsd.nm.gov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505-476-4799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New Mexico Alzheimer’s Disease Research Center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6"/>
                        </a:rPr>
                        <a:t>https://hsc.unm.edu/research/centers-programs/nmadrc/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7"/>
                        </a:rPr>
                        <a:t>NMADRC@salud.unm.edu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8"/>
                        </a:rPr>
                        <a:t>NMADRC@gmail.com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505-277-3315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UNMH Senior Health Center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9"/>
                        </a:rPr>
                        <a:t>https://unmhealth.org/services/senior-health.html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10"/>
                        </a:rPr>
                        <a:t>unm-mac@salud.unm.edu</a:t>
                      </a:r>
                      <a:r>
                        <a:rPr lang="en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505-272-4866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58"/>
          <p:cNvSpPr/>
          <p:nvPr/>
        </p:nvSpPr>
        <p:spPr>
          <a:xfrm rot="5400000">
            <a:off x="3615000" y="-403500"/>
            <a:ext cx="5125500" cy="5932500"/>
          </a:xfrm>
          <a:prstGeom prst="halfFrame">
            <a:avLst>
              <a:gd name="adj1" fmla="val 5248"/>
              <a:gd name="adj2" fmla="val 5157"/>
            </a:avLst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6" name="Google Shape;496;p58"/>
          <p:cNvCxnSpPr/>
          <p:nvPr/>
        </p:nvCxnSpPr>
        <p:spPr>
          <a:xfrm flipH="1">
            <a:off x="700" y="120925"/>
            <a:ext cx="9135600" cy="4917000"/>
          </a:xfrm>
          <a:prstGeom prst="straightConnector1">
            <a:avLst/>
          </a:prstGeom>
          <a:noFill/>
          <a:ln w="9525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7" name="Google Shape;497;p58"/>
          <p:cNvSpPr/>
          <p:nvPr/>
        </p:nvSpPr>
        <p:spPr>
          <a:xfrm rot="-548428">
            <a:off x="541894" y="1133692"/>
            <a:ext cx="5596656" cy="8517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THANK YOU</a:t>
            </a:r>
          </a:p>
        </p:txBody>
      </p:sp>
      <p:pic>
        <p:nvPicPr>
          <p:cNvPr id="498" name="Google Shape;49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700" y="2094350"/>
            <a:ext cx="3312149" cy="27154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Objectives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Overview of dementia (including Alzheimer’s disease)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Impact of dementia in New Mexico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Assessment and diagnosis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Treatment of dementia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New research in dementia </a:t>
            </a:r>
            <a:endParaRPr sz="2300">
              <a:solidFill>
                <a:srgbClr val="F3F3F3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Char char="●"/>
            </a:pPr>
            <a:r>
              <a:rPr lang="en" sz="2300">
                <a:solidFill>
                  <a:srgbClr val="F3F3F3"/>
                </a:solidFill>
              </a:rPr>
              <a:t>Resources for dementia </a:t>
            </a:r>
            <a:endParaRPr sz="23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666666"/>
                </a:solidFill>
              </a:rPr>
              <a:t>What is dementia?</a:t>
            </a:r>
            <a:endParaRPr sz="3020" b="1">
              <a:solidFill>
                <a:srgbClr val="666666"/>
              </a:solidFill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According to the National Institutes of Health (NIH), </a:t>
            </a:r>
            <a:r>
              <a:rPr lang="en" sz="2300" i="1"/>
              <a:t>“dementia is the loss of cognitive functioning - thinking, remembering, and reasoning - to such an extent that it interferes with a person’s daily life and activities”</a:t>
            </a:r>
            <a:endParaRPr sz="2300" i="1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300" i="1"/>
          </a:p>
          <a:p>
            <a:pPr marL="457200" lvl="0" indent="-374650" algn="l" rtl="0">
              <a:spcBef>
                <a:spcPts val="12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There are different types of dementia - you can think of the word “dementia” as an umbrella term. </a:t>
            </a:r>
            <a:endParaRPr sz="2300"/>
          </a:p>
        </p:txBody>
      </p:sp>
      <p:pic>
        <p:nvPicPr>
          <p:cNvPr id="102" name="Google Shape;102;p18" descr="Red umbrella vector image | Public domain vector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525" y="3862025"/>
            <a:ext cx="1308475" cy="13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8015879" y="4007825"/>
            <a:ext cx="2575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chemeClr val="lt1"/>
                </a:solidFill>
              </a:rPr>
              <a:t>Dementia</a:t>
            </a:r>
            <a:endParaRPr sz="13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9" descr="Red umbrella vector image | Public domain vectors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720075" y="-24175"/>
            <a:ext cx="1449803" cy="17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3985064" y="190974"/>
            <a:ext cx="2853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chemeClr val="lt1"/>
                </a:solidFill>
              </a:rPr>
              <a:t>Dementia</a:t>
            </a:r>
            <a:endParaRPr sz="1300" b="1" i="1">
              <a:solidFill>
                <a:schemeClr val="lt1"/>
              </a:solidFill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l="2884"/>
          <a:stretch/>
        </p:blipFill>
        <p:spPr>
          <a:xfrm>
            <a:off x="320625" y="1645050"/>
            <a:ext cx="8500148" cy="28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0" y="4781925"/>
            <a:ext cx="349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*image from Constant Therapy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20" descr="Red umbrella vector image | Public domain vectors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720075" y="-24175"/>
            <a:ext cx="1449803" cy="17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3985064" y="190974"/>
            <a:ext cx="2853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chemeClr val="lt1"/>
                </a:solidFill>
              </a:rPr>
              <a:t>Dementia</a:t>
            </a:r>
            <a:endParaRPr sz="1300" b="1" i="1">
              <a:solidFill>
                <a:schemeClr val="lt1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4">
            <a:alphaModFix/>
          </a:blip>
          <a:srcRect l="2885" r="65823"/>
          <a:stretch/>
        </p:blipFill>
        <p:spPr>
          <a:xfrm>
            <a:off x="320625" y="1645050"/>
            <a:ext cx="2738751" cy="28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3610475" y="2124200"/>
            <a:ext cx="55743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00FF"/>
                </a:solidFill>
              </a:rPr>
              <a:t>AD </a:t>
            </a:r>
            <a:r>
              <a:rPr lang="en" sz="1800">
                <a:solidFill>
                  <a:srgbClr val="9900FF"/>
                </a:solidFill>
              </a:rPr>
              <a:t>- Alzheimer’s disease</a:t>
            </a:r>
            <a:endParaRPr sz="1800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VaD</a:t>
            </a:r>
            <a:r>
              <a:rPr lang="en" sz="1800">
                <a:solidFill>
                  <a:srgbClr val="FF9900"/>
                </a:solidFill>
              </a:rPr>
              <a:t> - Vascular dementia</a:t>
            </a:r>
            <a:endParaRPr sz="18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5"/>
                </a:solidFill>
              </a:rPr>
              <a:t>LBD</a:t>
            </a:r>
            <a:r>
              <a:rPr lang="en" sz="1800">
                <a:solidFill>
                  <a:schemeClr val="accent5"/>
                </a:solidFill>
              </a:rPr>
              <a:t> - Lewy body dementia</a:t>
            </a:r>
            <a:endParaRPr sz="18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421AF"/>
                </a:solidFill>
              </a:rPr>
              <a:t>FTD</a:t>
            </a:r>
            <a:r>
              <a:rPr lang="en" sz="1800">
                <a:solidFill>
                  <a:srgbClr val="F421AF"/>
                </a:solidFill>
              </a:rPr>
              <a:t> - Frontotemporal dementia </a:t>
            </a:r>
            <a:endParaRPr sz="1800">
              <a:solidFill>
                <a:srgbClr val="F421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Not shown: 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PDD</a:t>
            </a:r>
            <a:r>
              <a:rPr lang="en" sz="1800">
                <a:solidFill>
                  <a:schemeClr val="dk2"/>
                </a:solidFill>
              </a:rPr>
              <a:t> - Parkinson’s disease dementia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HS</a:t>
            </a:r>
            <a:r>
              <a:rPr lang="en" sz="1800">
                <a:solidFill>
                  <a:schemeClr val="dk2"/>
                </a:solidFill>
              </a:rPr>
              <a:t> - Hippocampal sclerosis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Mixed </a:t>
            </a:r>
            <a:r>
              <a:rPr lang="en" sz="1800">
                <a:solidFill>
                  <a:schemeClr val="dk2"/>
                </a:solidFill>
              </a:rPr>
              <a:t>- Mixed causes/pathology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………and more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0" y="4781925"/>
            <a:ext cx="441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*additional information from Alzheimer’s Association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5092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311700" y="3086100"/>
            <a:ext cx="8520600" cy="16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These dementias are caused by damage to brain cells which interferes with the ability of those cells to communicate with each other.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Symptoms start out slowly and gradually get worse</a:t>
            </a:r>
            <a:r>
              <a:rPr lang="en" sz="2300">
                <a:solidFill>
                  <a:srgbClr val="FF9900"/>
                </a:solidFill>
              </a:rPr>
              <a:t>*</a:t>
            </a:r>
            <a:r>
              <a:rPr lang="en" sz="2300"/>
              <a:t>. </a:t>
            </a:r>
            <a:endParaRPr sz="2300"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l="2883" t="6916" r="66535"/>
          <a:stretch/>
        </p:blipFill>
        <p:spPr>
          <a:xfrm>
            <a:off x="3679525" y="297450"/>
            <a:ext cx="2394548" cy="239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1645</Words>
  <Application>Microsoft Macintosh PowerPoint</Application>
  <PresentationFormat>On-screen Show (16:9)</PresentationFormat>
  <Paragraphs>283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Roboto</vt:lpstr>
      <vt:lpstr>Arial</vt:lpstr>
      <vt:lpstr>Simple Light</vt:lpstr>
      <vt:lpstr>Alzheimer’s disease and related dementias in  New Mexico</vt:lpstr>
      <vt:lpstr>Objectives</vt:lpstr>
      <vt:lpstr>Disclosures - Hernandez</vt:lpstr>
      <vt:lpstr>Disclosures - Richardson</vt:lpstr>
      <vt:lpstr>Objectives</vt:lpstr>
      <vt:lpstr>What is dementia?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Objectives</vt:lpstr>
      <vt:lpstr>Diagnosing Dementia - Early Signs (1)</vt:lpstr>
      <vt:lpstr>Diagnosing Dementia - Early Signs (2)</vt:lpstr>
      <vt:lpstr>PowerPoint Presentation</vt:lpstr>
      <vt:lpstr>Diagnosing Dementia - Assessment (1)</vt:lpstr>
      <vt:lpstr>Diagnosing Dementia - Assessment (2)</vt:lpstr>
      <vt:lpstr>Diagnosing Dementia - Assessment (3)</vt:lpstr>
      <vt:lpstr>Diagnosing Dementia - Assessment (4)</vt:lpstr>
      <vt:lpstr>Diagnosing Dementia - Interpretation</vt:lpstr>
      <vt:lpstr>Objectives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Alzheimer’s disease and related dementias in  New Mexico</dc:title>
  <cp:lastModifiedBy>Microsoft Office User</cp:lastModifiedBy>
  <cp:revision>1</cp:revision>
  <dcterms:modified xsi:type="dcterms:W3CDTF">2024-10-30T02:47:48Z</dcterms:modified>
</cp:coreProperties>
</file>