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Arvo"/>
      <p:regular r:id="rId39"/>
      <p:bold r:id="rId40"/>
      <p:italic r:id="rId41"/>
      <p:boldItalic r:id="rId42"/>
    </p:embeddedFont>
    <p:embeddedFont>
      <p:font typeface="Bebas Neue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4" roundtripDataSignature="AMtx7mg5cqYv1IRpsUlcNQBs51j4FshA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599F84-60BA-47A6-8B18-14F96A646EA9}">
  <a:tblStyle styleId="{C7599F84-60BA-47A6-8B18-14F96A646EA9}" styleName="Table_0">
    <a:wholeTbl>
      <a:tcTxStyle b="off" i="off">
        <a:font>
          <a:latin typeface="Arvo"/>
          <a:ea typeface="Arvo"/>
          <a:cs typeface="Arvo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rvo"/>
          <a:ea typeface="Arvo"/>
          <a:cs typeface="Arvo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vo"/>
          <a:ea typeface="Arvo"/>
          <a:cs typeface="Arvo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vo"/>
          <a:ea typeface="Arvo"/>
          <a:cs typeface="Arvo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vo"/>
          <a:ea typeface="Arvo"/>
          <a:cs typeface="Arvo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vo-bold.fntdata"/><Relationship Id="rId20" Type="http://schemas.openxmlformats.org/officeDocument/2006/relationships/slide" Target="slides/slide15.xml"/><Relationship Id="rId42" Type="http://schemas.openxmlformats.org/officeDocument/2006/relationships/font" Target="fonts/Arvo-boldItalic.fntdata"/><Relationship Id="rId41" Type="http://schemas.openxmlformats.org/officeDocument/2006/relationships/font" Target="fonts/Arvo-italic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BebasNeue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Arvo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Little less than 19%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Little more than 11%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7" name="Google Shape;44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Many of these are framed as individual risk factors of the victim, however most of these factors also apply to perpetrators.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 each one regarding to explain how these apply to both victims and perps.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Warn participants about the images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Hoarding – what risks can you see here and what might we think is happening with this victim?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Organized hoarding – what is the difference between this and the last picture? What do you think has happened?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Pressure sore – Decubitus ulcer, pressure ulcer all the same. Most common locations are butt, tailbone, heels, ankles, hips, back, elbows, shoulders, back of head. There are 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Stage 1</a:t>
            </a:r>
            <a:r>
              <a:rPr b="0"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sores are not open wounds. The skin may be painful, but it has no breaks or tears. The skin appears reddened. In a dark-skinned person, the area may appear to be a different color than the surrounding skin, but it may not look red. 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 </a:t>
            </a:r>
            <a:r>
              <a:rPr b="1"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stage 2</a:t>
            </a:r>
            <a:r>
              <a:rPr b="0"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the skin breaks open, wears away, or forms an ulcer, which is usually tender and painful. The sore expands into deeper layers of the skin. It can look like a scrape (abrasion), blister, or a shallow crater in the skin. Sometimes this stage looks like a blister filled with clear fluid. At this stage, some skin may be damaged beyond repair or may die.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During </a:t>
            </a:r>
            <a:r>
              <a:rPr b="1"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stage 3</a:t>
            </a:r>
            <a:r>
              <a:rPr b="0"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the sore gets worse and extends into the tissue beneath the skin, forming a small crater. Fat may show in the sore, but not muscle, tendon, or bone.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 </a:t>
            </a:r>
            <a:r>
              <a:rPr b="1"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stage 4</a:t>
            </a:r>
            <a:r>
              <a:rPr b="0"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the pressure injury is very deep, reaching into muscle and bone and causing extensive damage. Damage to deeper tissues, tendons, and joints may occur. Some sores cannot be staged.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Bed Bugs – think about impact on aging or delicate skin prone to breakdown.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Restraint bruising – The picture of the ankle is a deceased person, if you are wondering. This person was living in a nursing home and had multiple bruises of various healing stages consistent with restraint marks.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Animal hoarding – evidence of? What do you think all the brown stuff is??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Same basic definition we have seen for “Elder Abuse”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Same general categories.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People with disabilities often face capacity issues and are not able to consent to many actions (sexual acts, financial decisions). Many have guardians or other decision makers.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/>
              <a:t>National Coalition Against Domestic Violence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/>
              <a:t>Center for disability rights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/>
              <a:t>Office of justice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 also apply to younger patients as well </a:t>
            </a:r>
            <a:endParaRPr/>
          </a:p>
        </p:txBody>
      </p:sp>
      <p:sp>
        <p:nvSpPr>
          <p:cNvPr id="589" name="Google Shape;58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1) Hostile ableism: This includes openly aggressive behaviors or policies, such as bullying, abuse, and violence</a:t>
            </a:r>
            <a:r>
              <a:rPr b="0" i="0"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2) Benevolent ableism: This form of ableism views people with disabilities as weak, vulnerable, or in need of rescuing.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3) Ambivalent: combination of the two/vacillating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0" name="Google Shape;67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Safety plans – this could involve a change of location, medical care, psychological care. Law enforcement may be required in some situations.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FIGHT AGEISM AND NEGATIVE BELIEFS ABOUT PEOPLE WITH DISABILITES. BE AN ALLY FOR SOMEONE WHO CANNOT ADVOCATE FOR THEMSELVES!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6" name="Google Shape;71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Explain cyclic relationship between intervention and prevention.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**Capacity – explain how capacity is assessed and affects other parts of the investigation and model.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4" name="Google Shape;75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1" name="Google Shape;78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talk about WHY is this change being implemented?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First, New Mexico’s data collection processes were not compliant with the standards that the federal funding agency established.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9" name="Google Shape;78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Denise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video is from Canada, but illustrates that this abuse occurs no matter where you go in the world. We will watch and discuss after.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Elder in quotations – </a:t>
            </a:r>
            <a:r>
              <a:rPr b="0" lang="en-US"/>
              <a:t>the term elder or elderly has a negative connotation in many societies/for some individuals due to the implication that elders are not able to care for themselves.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/>
              <a:t>The preferred terms are “older adult” and vulnerable adult to avoid ageism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Elder in quotations – </a:t>
            </a:r>
            <a:r>
              <a:rPr b="0" lang="en-US"/>
              <a:t>the term elder or elderly has a negative connotation in many societies/for some individuals due to the implication that elders are not able to care for themselves.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/>
              <a:t>The preferred terms are “older adult” and vulnerable adult to avoid ageism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note of the relationships here. They are similar to some other victim populations, but very different from others.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Rates of abuse up to 84%, continue to rise – why might that be? Engage the audience on this.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60+ of ALL cases the perp is family </a:t>
            </a:r>
            <a:r>
              <a:rPr b="1" lang="en-US"/>
              <a:t>this is a national statistic that applies to abuse in ALL cases, which would include cases in nursing homes, and other facilities</a:t>
            </a:r>
            <a:r>
              <a:rPr lang="en-US"/>
              <a:t>. This number increases when we look at community settings only (the home where 90% of Elders live – then this jumps up to 90%). This number is confounded by people living in SNFs, where much more abuse is committed by staff.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2/3 staff reported last year that they have committed abuse in a facility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Yellow">
  <p:cSld name="Section Header Yellow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and white pattern&#10;&#10;Description automatically generated" id="96" name="Google Shape;9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5407" y="0"/>
            <a:ext cx="60965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0"/>
          <p:cNvSpPr txBox="1"/>
          <p:nvPr>
            <p:ph type="title"/>
          </p:nvPr>
        </p:nvSpPr>
        <p:spPr>
          <a:xfrm>
            <a:off x="6890870" y="1709738"/>
            <a:ext cx="445657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5400"/>
              <a:buFont typeface="Arvo"/>
              <a:buNone/>
              <a:defRPr b="1" sz="5400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0"/>
          <p:cNvSpPr txBox="1"/>
          <p:nvPr>
            <p:ph idx="1" type="body"/>
          </p:nvPr>
        </p:nvSpPr>
        <p:spPr>
          <a:xfrm>
            <a:off x="6890870" y="4589463"/>
            <a:ext cx="445657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2400"/>
              <a:buNone/>
              <a:defRPr sz="24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99" name="Google Shape;99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40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Teal">
  <p:cSld name="Section Header Teal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white pattern&#10;&#10;Description automatically generated" id="104" name="Google Shape;10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0954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1"/>
          <p:cNvSpPr txBox="1"/>
          <p:nvPr>
            <p:ph type="title"/>
          </p:nvPr>
        </p:nvSpPr>
        <p:spPr>
          <a:xfrm>
            <a:off x="747058" y="1709738"/>
            <a:ext cx="445657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5400"/>
              <a:buFont typeface="Arvo"/>
              <a:buNone/>
              <a:defRPr b="1" sz="5400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1"/>
          <p:cNvSpPr txBox="1"/>
          <p:nvPr>
            <p:ph idx="1" type="body"/>
          </p:nvPr>
        </p:nvSpPr>
        <p:spPr>
          <a:xfrm>
            <a:off x="747058" y="4589463"/>
            <a:ext cx="445657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2400"/>
              <a:buNone/>
              <a:defRPr sz="24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07" name="Google Shape;10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41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Purple">
  <p:cSld name="Section Header Purpl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urple pattern with white squares&#10;&#10;Description automatically generated" id="112" name="Google Shape;112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5999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2"/>
          <p:cNvSpPr txBox="1"/>
          <p:nvPr>
            <p:ph type="title"/>
          </p:nvPr>
        </p:nvSpPr>
        <p:spPr>
          <a:xfrm>
            <a:off x="6890870" y="1709738"/>
            <a:ext cx="445657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vo"/>
              <a:buNone/>
              <a:defRPr b="1" sz="54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2"/>
          <p:cNvSpPr txBox="1"/>
          <p:nvPr>
            <p:ph idx="1" type="body"/>
          </p:nvPr>
        </p:nvSpPr>
        <p:spPr>
          <a:xfrm>
            <a:off x="6890870" y="4589463"/>
            <a:ext cx="445657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15" name="Google Shape;11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42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oral">
  <p:cSld name="Section Header Coral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and white pattern&#10;&#10;Description automatically generated" id="120" name="Google Shape;12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0954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3"/>
          <p:cNvSpPr txBox="1"/>
          <p:nvPr>
            <p:ph type="title"/>
          </p:nvPr>
        </p:nvSpPr>
        <p:spPr>
          <a:xfrm>
            <a:off x="747058" y="1709738"/>
            <a:ext cx="445657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vo"/>
              <a:buNone/>
              <a:defRPr b="1" sz="54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3"/>
          <p:cNvSpPr txBox="1"/>
          <p:nvPr>
            <p:ph idx="1" type="body"/>
          </p:nvPr>
        </p:nvSpPr>
        <p:spPr>
          <a:xfrm>
            <a:off x="747058" y="4589463"/>
            <a:ext cx="445657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23" name="Google Shape;123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43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Teal">
  <p:cSld name="Two Content Teal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attern of blue and white squares&#10;&#10;Description automatically generated with medium confidence" id="128" name="Google Shape;12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1534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4"/>
          <p:cNvSpPr txBox="1"/>
          <p:nvPr>
            <p:ph type="title"/>
          </p:nvPr>
        </p:nvSpPr>
        <p:spPr>
          <a:xfrm>
            <a:off x="2145553" y="365125"/>
            <a:ext cx="92082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4"/>
          <p:cNvSpPr txBox="1"/>
          <p:nvPr>
            <p:ph idx="1" type="body"/>
          </p:nvPr>
        </p:nvSpPr>
        <p:spPr>
          <a:xfrm>
            <a:off x="1308846" y="1825625"/>
            <a:ext cx="492461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44"/>
          <p:cNvSpPr txBox="1"/>
          <p:nvPr>
            <p:ph idx="2" type="body"/>
          </p:nvPr>
        </p:nvSpPr>
        <p:spPr>
          <a:xfrm>
            <a:off x="6429185" y="1825625"/>
            <a:ext cx="492461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blue arrows on a black background&#10;&#10;Description automatically generated" id="135" name="Google Shape;13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76729" y="-54265"/>
            <a:ext cx="2164341" cy="2164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Purple">
  <p:cSld name="Two Content Purpl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urple triangle on a black background&#10;&#10;Description automatically generated" id="137" name="Google Shape;13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576730" y="-54266"/>
            <a:ext cx="2164341" cy="216434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5"/>
          <p:cNvSpPr txBox="1"/>
          <p:nvPr>
            <p:ph type="title"/>
          </p:nvPr>
        </p:nvSpPr>
        <p:spPr>
          <a:xfrm>
            <a:off x="2145553" y="365125"/>
            <a:ext cx="92082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5"/>
          <p:cNvSpPr txBox="1"/>
          <p:nvPr>
            <p:ph idx="1" type="body"/>
          </p:nvPr>
        </p:nvSpPr>
        <p:spPr>
          <a:xfrm>
            <a:off x="1308846" y="1825625"/>
            <a:ext cx="492461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45"/>
          <p:cNvSpPr txBox="1"/>
          <p:nvPr>
            <p:ph idx="2" type="body"/>
          </p:nvPr>
        </p:nvSpPr>
        <p:spPr>
          <a:xfrm>
            <a:off x="6429185" y="1825625"/>
            <a:ext cx="492461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urple and white pattern&#10;&#10;Description automatically generated" id="144" name="Google Shape;14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594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Coral">
  <p:cSld name="Two Content Coral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triangle on a black background&#10;&#10;Description automatically generated" id="146" name="Google Shape;14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576730" y="-54266"/>
            <a:ext cx="2164341" cy="216434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6"/>
          <p:cNvSpPr txBox="1"/>
          <p:nvPr>
            <p:ph type="title"/>
          </p:nvPr>
        </p:nvSpPr>
        <p:spPr>
          <a:xfrm>
            <a:off x="2145553" y="365125"/>
            <a:ext cx="92082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6"/>
          <p:cNvSpPr txBox="1"/>
          <p:nvPr>
            <p:ph idx="1" type="body"/>
          </p:nvPr>
        </p:nvSpPr>
        <p:spPr>
          <a:xfrm>
            <a:off x="1308846" y="1825625"/>
            <a:ext cx="492461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46"/>
          <p:cNvSpPr txBox="1"/>
          <p:nvPr>
            <p:ph idx="2" type="body"/>
          </p:nvPr>
        </p:nvSpPr>
        <p:spPr>
          <a:xfrm>
            <a:off x="6429185" y="1825625"/>
            <a:ext cx="492461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nk and white pattern&#10;&#10;Description automatically generated" id="153" name="Google Shape;15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594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Yellow">
  <p:cSld name="Two Content Yellow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and white pattern&#10;&#10;Description automatically generated" id="155" name="Google Shape;15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1594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triangle on a black background&#10;&#10;Description automatically generated" id="156" name="Google Shape;15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77679" y="-54266"/>
            <a:ext cx="2164341" cy="216434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7"/>
          <p:cNvSpPr txBox="1"/>
          <p:nvPr>
            <p:ph type="title"/>
          </p:nvPr>
        </p:nvSpPr>
        <p:spPr>
          <a:xfrm>
            <a:off x="2145553" y="365125"/>
            <a:ext cx="92082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7"/>
          <p:cNvSpPr txBox="1"/>
          <p:nvPr>
            <p:ph idx="1" type="body"/>
          </p:nvPr>
        </p:nvSpPr>
        <p:spPr>
          <a:xfrm>
            <a:off x="1308846" y="1825625"/>
            <a:ext cx="492461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47"/>
          <p:cNvSpPr txBox="1"/>
          <p:nvPr>
            <p:ph idx="2" type="body"/>
          </p:nvPr>
        </p:nvSpPr>
        <p:spPr>
          <a:xfrm>
            <a:off x="6429185" y="1825625"/>
            <a:ext cx="492461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Teal" type="twoTxTwoObj">
  <p:cSld name="TWO_OBJECTS_WITH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8"/>
          <p:cNvSpPr txBox="1"/>
          <p:nvPr>
            <p:ph type="title"/>
          </p:nvPr>
        </p:nvSpPr>
        <p:spPr>
          <a:xfrm>
            <a:off x="1288028" y="365125"/>
            <a:ext cx="1006418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8"/>
          <p:cNvSpPr txBox="1"/>
          <p:nvPr>
            <p:ph idx="1" type="body"/>
          </p:nvPr>
        </p:nvSpPr>
        <p:spPr>
          <a:xfrm>
            <a:off x="1288028" y="1681163"/>
            <a:ext cx="49286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6" name="Google Shape;166;p48"/>
          <p:cNvSpPr txBox="1"/>
          <p:nvPr>
            <p:ph idx="2" type="body"/>
          </p:nvPr>
        </p:nvSpPr>
        <p:spPr>
          <a:xfrm>
            <a:off x="1288028" y="2505075"/>
            <a:ext cx="4928616" cy="3196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48"/>
          <p:cNvSpPr txBox="1"/>
          <p:nvPr>
            <p:ph idx="3" type="body"/>
          </p:nvPr>
        </p:nvSpPr>
        <p:spPr>
          <a:xfrm>
            <a:off x="6423596" y="1681163"/>
            <a:ext cx="49286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8" name="Google Shape;168;p48"/>
          <p:cNvSpPr txBox="1"/>
          <p:nvPr>
            <p:ph idx="4" type="body"/>
          </p:nvPr>
        </p:nvSpPr>
        <p:spPr>
          <a:xfrm>
            <a:off x="6423596" y="2505075"/>
            <a:ext cx="4928616" cy="3196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ue arrows on a black background&#10;&#10;Description automatically generated" id="172" name="Google Shape;17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27089" y="-54265"/>
            <a:ext cx="2164341" cy="2164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attern of squares and crosses&#10;&#10;Description automatically generated" id="173" name="Google Shape;17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5702053"/>
            <a:ext cx="12191999" cy="115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Purple">
  <p:cSld name="Comparison Purple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9"/>
          <p:cNvSpPr txBox="1"/>
          <p:nvPr>
            <p:ph type="title"/>
          </p:nvPr>
        </p:nvSpPr>
        <p:spPr>
          <a:xfrm>
            <a:off x="1288028" y="365125"/>
            <a:ext cx="1006418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9"/>
          <p:cNvSpPr txBox="1"/>
          <p:nvPr>
            <p:ph idx="1" type="body"/>
          </p:nvPr>
        </p:nvSpPr>
        <p:spPr>
          <a:xfrm>
            <a:off x="1288028" y="1681163"/>
            <a:ext cx="49286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7" name="Google Shape;177;p49"/>
          <p:cNvSpPr txBox="1"/>
          <p:nvPr>
            <p:ph idx="2" type="body"/>
          </p:nvPr>
        </p:nvSpPr>
        <p:spPr>
          <a:xfrm>
            <a:off x="1288028" y="2505075"/>
            <a:ext cx="4928616" cy="3201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49"/>
          <p:cNvSpPr txBox="1"/>
          <p:nvPr>
            <p:ph idx="3" type="body"/>
          </p:nvPr>
        </p:nvSpPr>
        <p:spPr>
          <a:xfrm>
            <a:off x="6423596" y="1681163"/>
            <a:ext cx="49286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p49"/>
          <p:cNvSpPr txBox="1"/>
          <p:nvPr>
            <p:ph idx="4" type="body"/>
          </p:nvPr>
        </p:nvSpPr>
        <p:spPr>
          <a:xfrm>
            <a:off x="6423596" y="2505075"/>
            <a:ext cx="4928616" cy="3201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urple triangle on a black background&#10;&#10;Description automatically generated" id="183" name="Google Shape;183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27089" y="-54266"/>
            <a:ext cx="2164341" cy="2164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urple and white pattern&#10;&#10;Description automatically generated" id="184" name="Google Shape;18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06092"/>
            <a:ext cx="12191999" cy="1151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Teal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attern of squares and crosses&#10;&#10;Description automatically generated" id="20" name="Google Shape;2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9" cy="115594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2"/>
          <p:cNvSpPr txBox="1"/>
          <p:nvPr>
            <p:ph type="ctrTitle"/>
          </p:nvPr>
        </p:nvSpPr>
        <p:spPr>
          <a:xfrm>
            <a:off x="1524000" y="2524759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6000"/>
              <a:buFont typeface="Arvo"/>
              <a:buNone/>
              <a:defRPr b="1" sz="6000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" type="subTitle"/>
          </p:nvPr>
        </p:nvSpPr>
        <p:spPr>
          <a:xfrm>
            <a:off x="1524000" y="4272597"/>
            <a:ext cx="9144000" cy="387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2400"/>
              <a:buNone/>
              <a:defRPr sz="24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urple oval on a black background&#10;&#10;Description automatically generated" id="26" name="Google Shape;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145019">
            <a:off x="2368572" y="4097867"/>
            <a:ext cx="737064" cy="737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urple oval on a black background&#10;&#10;Description automatically generated" id="27" name="Google Shape;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145019">
            <a:off x="9086365" y="4097867"/>
            <a:ext cx="737064" cy="737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attern of squares and crosses&#10;&#10;Description automatically generated" id="28" name="Google Shape;2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702053"/>
            <a:ext cx="12191999" cy="115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4620" y="1533825"/>
            <a:ext cx="1662760" cy="66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Coral">
  <p:cSld name="Comparison Coral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0"/>
          <p:cNvSpPr txBox="1"/>
          <p:nvPr>
            <p:ph type="title"/>
          </p:nvPr>
        </p:nvSpPr>
        <p:spPr>
          <a:xfrm>
            <a:off x="1288028" y="365125"/>
            <a:ext cx="1006418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50"/>
          <p:cNvSpPr txBox="1"/>
          <p:nvPr>
            <p:ph idx="1" type="body"/>
          </p:nvPr>
        </p:nvSpPr>
        <p:spPr>
          <a:xfrm>
            <a:off x="1288028" y="1681163"/>
            <a:ext cx="49286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8" name="Google Shape;188;p50"/>
          <p:cNvSpPr txBox="1"/>
          <p:nvPr>
            <p:ph idx="2" type="body"/>
          </p:nvPr>
        </p:nvSpPr>
        <p:spPr>
          <a:xfrm>
            <a:off x="1288028" y="2505075"/>
            <a:ext cx="4928616" cy="3210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50"/>
          <p:cNvSpPr txBox="1"/>
          <p:nvPr>
            <p:ph idx="3" type="body"/>
          </p:nvPr>
        </p:nvSpPr>
        <p:spPr>
          <a:xfrm>
            <a:off x="6423596" y="1681163"/>
            <a:ext cx="49286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0" name="Google Shape;190;p50"/>
          <p:cNvSpPr txBox="1"/>
          <p:nvPr>
            <p:ph idx="4" type="body"/>
          </p:nvPr>
        </p:nvSpPr>
        <p:spPr>
          <a:xfrm>
            <a:off x="6423596" y="2505075"/>
            <a:ext cx="4928616" cy="3210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red triangle on a black background&#10;&#10;Description automatically generated" id="194" name="Google Shape;19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43971" y="-54266"/>
            <a:ext cx="2164341" cy="2164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and white pattern&#10;&#10;Description automatically generated" id="195" name="Google Shape;19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15304"/>
            <a:ext cx="12191999" cy="115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Yellow">
  <p:cSld name="Comparison Yellow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1"/>
          <p:cNvSpPr txBox="1"/>
          <p:nvPr>
            <p:ph type="title"/>
          </p:nvPr>
        </p:nvSpPr>
        <p:spPr>
          <a:xfrm>
            <a:off x="1288028" y="365125"/>
            <a:ext cx="1006418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1"/>
          <p:cNvSpPr txBox="1"/>
          <p:nvPr>
            <p:ph idx="1" type="body"/>
          </p:nvPr>
        </p:nvSpPr>
        <p:spPr>
          <a:xfrm>
            <a:off x="1288028" y="1681163"/>
            <a:ext cx="49286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9" name="Google Shape;199;p51"/>
          <p:cNvSpPr txBox="1"/>
          <p:nvPr>
            <p:ph idx="2" type="body"/>
          </p:nvPr>
        </p:nvSpPr>
        <p:spPr>
          <a:xfrm>
            <a:off x="1288028" y="2505075"/>
            <a:ext cx="4928616" cy="319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51"/>
          <p:cNvSpPr txBox="1"/>
          <p:nvPr>
            <p:ph idx="3" type="body"/>
          </p:nvPr>
        </p:nvSpPr>
        <p:spPr>
          <a:xfrm>
            <a:off x="6423596" y="1681163"/>
            <a:ext cx="49286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1" name="Google Shape;201;p51"/>
          <p:cNvSpPr txBox="1"/>
          <p:nvPr>
            <p:ph idx="4" type="body"/>
          </p:nvPr>
        </p:nvSpPr>
        <p:spPr>
          <a:xfrm>
            <a:off x="6423596" y="2505075"/>
            <a:ext cx="4928616" cy="319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yellow triangle on a black background&#10;&#10;Description automatically generated" id="205" name="Google Shape;205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43971" y="-54266"/>
            <a:ext cx="2164341" cy="2164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and white pattern&#10;&#10;Description automatically generated" id="206" name="Google Shape;20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5702054"/>
            <a:ext cx="12191999" cy="1155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Teal" type="titleOnly">
  <p:cSld name="TITLE_ONL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attern of squares and crosses&#10;&#10;Description automatically generated" id="212" name="Google Shape;21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702053"/>
            <a:ext cx="12191999" cy="115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Purple">
  <p:cSld name="Title Only Purpl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urple and white pattern&#10;&#10;Description automatically generated" id="214" name="Google Shape;21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06092"/>
            <a:ext cx="12191999" cy="115190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Coral">
  <p:cSld name="Title Only Coral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and white pattern&#10;&#10;Description automatically generated" id="220" name="Google Shape;220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15304"/>
            <a:ext cx="12191999" cy="115594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Yellow">
  <p:cSld name="Title Only Yellow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yellow and white pattern&#10;&#10;Description automatically generated" id="230" name="Google Shape;230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702054"/>
            <a:ext cx="12191999" cy="1155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 Teal" type="objTx">
  <p:cSld name="OBJECT_WITH_CAPTION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6"/>
          <p:cNvSpPr txBox="1"/>
          <p:nvPr>
            <p:ph type="title"/>
          </p:nvPr>
        </p:nvSpPr>
        <p:spPr>
          <a:xfrm>
            <a:off x="2151529" y="457200"/>
            <a:ext cx="308068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3200"/>
              <a:buFont typeface="Arv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6"/>
          <p:cNvSpPr txBox="1"/>
          <p:nvPr>
            <p:ph idx="1" type="body"/>
          </p:nvPr>
        </p:nvSpPr>
        <p:spPr>
          <a:xfrm>
            <a:off x="5378730" y="457201"/>
            <a:ext cx="5976658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34" name="Google Shape;234;p56"/>
          <p:cNvSpPr txBox="1"/>
          <p:nvPr>
            <p:ph idx="2" type="body"/>
          </p:nvPr>
        </p:nvSpPr>
        <p:spPr>
          <a:xfrm>
            <a:off x="1299976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5" name="Google Shape;235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ue arrows on a black background&#10;&#10;Description automatically generated" id="238" name="Google Shape;23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576729" y="-54265"/>
            <a:ext cx="2164341" cy="2164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attern of blue and white squares&#10;&#10;Description automatically generated with medium confidence" id="239" name="Google Shape;23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534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 Purple">
  <p:cSld name="Content with Caption Purple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7"/>
          <p:cNvSpPr txBox="1"/>
          <p:nvPr>
            <p:ph type="title"/>
          </p:nvPr>
        </p:nvSpPr>
        <p:spPr>
          <a:xfrm>
            <a:off x="2151529" y="457200"/>
            <a:ext cx="308068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3200"/>
              <a:buFont typeface="Arv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7"/>
          <p:cNvSpPr txBox="1"/>
          <p:nvPr>
            <p:ph idx="1" type="body"/>
          </p:nvPr>
        </p:nvSpPr>
        <p:spPr>
          <a:xfrm>
            <a:off x="5378730" y="457201"/>
            <a:ext cx="5976658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3" name="Google Shape;243;p57"/>
          <p:cNvSpPr txBox="1"/>
          <p:nvPr>
            <p:ph idx="2" type="body"/>
          </p:nvPr>
        </p:nvSpPr>
        <p:spPr>
          <a:xfrm>
            <a:off x="1299976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4" name="Google Shape;244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urple triangle on a black background&#10;&#10;Description automatically generated" id="247" name="Google Shape;24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576730" y="-54266"/>
            <a:ext cx="2164341" cy="2164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urple and white pattern&#10;&#10;Description automatically generated" id="248" name="Google Shape;24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594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 Coral">
  <p:cSld name="Content with Caption Coral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8"/>
          <p:cNvSpPr txBox="1"/>
          <p:nvPr>
            <p:ph type="title"/>
          </p:nvPr>
        </p:nvSpPr>
        <p:spPr>
          <a:xfrm>
            <a:off x="2151529" y="457200"/>
            <a:ext cx="308068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3200"/>
              <a:buFont typeface="Arv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58"/>
          <p:cNvSpPr txBox="1"/>
          <p:nvPr>
            <p:ph idx="1" type="body"/>
          </p:nvPr>
        </p:nvSpPr>
        <p:spPr>
          <a:xfrm>
            <a:off x="5378730" y="457201"/>
            <a:ext cx="5976658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52" name="Google Shape;252;p58"/>
          <p:cNvSpPr txBox="1"/>
          <p:nvPr>
            <p:ph idx="2" type="body"/>
          </p:nvPr>
        </p:nvSpPr>
        <p:spPr>
          <a:xfrm>
            <a:off x="1299976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3" name="Google Shape;253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red triangle on a black background&#10;&#10;Description automatically generated" id="256" name="Google Shape;25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576730" y="-54266"/>
            <a:ext cx="2164341" cy="2164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nk and white pattern&#10;&#10;Description automatically generated" id="257" name="Google Shape;25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594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 Yellow">
  <p:cSld name="Content with Caption Yellow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9"/>
          <p:cNvSpPr txBox="1"/>
          <p:nvPr>
            <p:ph type="title"/>
          </p:nvPr>
        </p:nvSpPr>
        <p:spPr>
          <a:xfrm>
            <a:off x="2151529" y="457200"/>
            <a:ext cx="308068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3200"/>
              <a:buFont typeface="Arv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59"/>
          <p:cNvSpPr txBox="1"/>
          <p:nvPr>
            <p:ph idx="1" type="body"/>
          </p:nvPr>
        </p:nvSpPr>
        <p:spPr>
          <a:xfrm>
            <a:off x="5378730" y="457201"/>
            <a:ext cx="5976658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61" name="Google Shape;261;p59"/>
          <p:cNvSpPr txBox="1"/>
          <p:nvPr>
            <p:ph idx="2" type="body"/>
          </p:nvPr>
        </p:nvSpPr>
        <p:spPr>
          <a:xfrm>
            <a:off x="1299976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2" name="Google Shape;262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yellow triangle on a black background&#10;&#10;Description automatically generated" id="265" name="Google Shape;265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577679" y="-54266"/>
            <a:ext cx="2164341" cy="2164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and white pattern&#10;&#10;Description automatically generated" id="266" name="Google Shape;26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594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Purple">
  <p:cSld name="Title Slide Purp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urple and white pattern&#10;&#10;Description automatically generated" id="31" name="Google Shape;3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9" cy="115190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3"/>
          <p:cNvSpPr txBox="1"/>
          <p:nvPr>
            <p:ph type="ctrTitle"/>
          </p:nvPr>
        </p:nvSpPr>
        <p:spPr>
          <a:xfrm>
            <a:off x="1524000" y="2524759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5750"/>
              </a:buClr>
              <a:buSzPts val="6000"/>
              <a:buFont typeface="Arvo"/>
              <a:buNone/>
              <a:defRPr b="1" sz="6000">
                <a:solidFill>
                  <a:srgbClr val="F55750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" type="subTitle"/>
          </p:nvPr>
        </p:nvSpPr>
        <p:spPr>
          <a:xfrm>
            <a:off x="1524000" y="4272597"/>
            <a:ext cx="9144000" cy="387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5750"/>
              </a:buClr>
              <a:buSzPts val="2400"/>
              <a:buNone/>
              <a:defRPr sz="2400">
                <a:solidFill>
                  <a:srgbClr val="F5575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" name="Google Shape;3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red oval on a black background&#10;&#10;Description automatically generated" id="37" name="Google Shape;3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700000">
            <a:off x="2361847" y="4097307"/>
            <a:ext cx="734145" cy="734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oval on a black background&#10;&#10;Description automatically generated" id="38" name="Google Shape;3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700000">
            <a:off x="9096008" y="4097307"/>
            <a:ext cx="734145" cy="734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urple and white pattern&#10;&#10;Description automatically generated" id="39" name="Google Shape;3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706092"/>
            <a:ext cx="12191999" cy="115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4620" y="1533825"/>
            <a:ext cx="1662760" cy="66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 Teal" type="picTx">
  <p:cSld name="PICTURE_WITH_CAPTION_TEX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3200"/>
              <a:buFont typeface="Arv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60"/>
          <p:cNvSpPr/>
          <p:nvPr>
            <p:ph idx="2" type="pic"/>
          </p:nvPr>
        </p:nvSpPr>
        <p:spPr>
          <a:xfrm>
            <a:off x="5183188" y="0"/>
            <a:ext cx="585141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6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1" name="Google Shape;271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attern of blue and white squares&#10;&#10;Description automatically generated with medium confidence" id="274" name="Google Shape;274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38541" y="0"/>
            <a:ext cx="11534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 Purple">
  <p:cSld name="Picture with Caption Purple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3200"/>
              <a:buFont typeface="Arv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1"/>
          <p:cNvSpPr/>
          <p:nvPr>
            <p:ph idx="2" type="pic"/>
          </p:nvPr>
        </p:nvSpPr>
        <p:spPr>
          <a:xfrm>
            <a:off x="5183188" y="0"/>
            <a:ext cx="585141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p6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9" name="Google Shape;279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urple and white pattern&#10;&#10;Description automatically generated" id="282" name="Google Shape;28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32565" y="0"/>
            <a:ext cx="11594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 Coral">
  <p:cSld name="Picture with Caption Coral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3200"/>
              <a:buFont typeface="Arv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62"/>
          <p:cNvSpPr/>
          <p:nvPr>
            <p:ph idx="2" type="pic"/>
          </p:nvPr>
        </p:nvSpPr>
        <p:spPr>
          <a:xfrm>
            <a:off x="5183188" y="0"/>
            <a:ext cx="585141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6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7" name="Google Shape;287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nk and white pattern&#10;&#10;Description automatically generated" id="290" name="Google Shape;290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32565" y="0"/>
            <a:ext cx="11594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 Yellow">
  <p:cSld name="Picture with Caption Yellow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3200"/>
              <a:buFont typeface="Arv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63"/>
          <p:cNvSpPr/>
          <p:nvPr>
            <p:ph idx="2" type="pic"/>
          </p:nvPr>
        </p:nvSpPr>
        <p:spPr>
          <a:xfrm>
            <a:off x="5183188" y="0"/>
            <a:ext cx="585141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p6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5" name="Google Shape;295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yellow and white pattern&#10;&#10;Description automatically generated" id="298" name="Google Shape;29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34604" y="0"/>
            <a:ext cx="11594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6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6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Coral">
  <p:cSld name="Title Slide Coral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nk and white pattern&#10;&#10;Description automatically generated" id="42" name="Google Shape;4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9" cy="115594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4"/>
          <p:cNvSpPr txBox="1"/>
          <p:nvPr>
            <p:ph type="ctrTitle"/>
          </p:nvPr>
        </p:nvSpPr>
        <p:spPr>
          <a:xfrm>
            <a:off x="1524000" y="2524759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6000"/>
              <a:buFont typeface="Arvo"/>
              <a:buNone/>
              <a:defRPr b="1" sz="6000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" type="subTitle"/>
          </p:nvPr>
        </p:nvSpPr>
        <p:spPr>
          <a:xfrm>
            <a:off x="1524000" y="4272597"/>
            <a:ext cx="9144000" cy="387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2400"/>
              <a:buNone/>
              <a:defRPr sz="24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5" name="Google Shape;4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urple oval on a black background&#10;&#10;Description automatically generated" id="48" name="Google Shape;4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145019">
            <a:off x="2368572" y="4097867"/>
            <a:ext cx="737064" cy="737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urple oval on a black background&#10;&#10;Description automatically generated" id="49" name="Google Shape;4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145019">
            <a:off x="9086365" y="4097867"/>
            <a:ext cx="737064" cy="737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nk and white pattern&#10;&#10;Description automatically generated" id="50" name="Google Shape;5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702053"/>
            <a:ext cx="12191999" cy="115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4620" y="1533825"/>
            <a:ext cx="1662760" cy="66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Yellow">
  <p:cSld name="Title Slide Yellow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and white pattern&#10;&#10;Description automatically generated" id="53" name="Google Shape;53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9" cy="115594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5"/>
          <p:cNvSpPr txBox="1"/>
          <p:nvPr>
            <p:ph type="ctrTitle"/>
          </p:nvPr>
        </p:nvSpPr>
        <p:spPr>
          <a:xfrm>
            <a:off x="1524000" y="2524759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9B8D"/>
              </a:buClr>
              <a:buSzPts val="6000"/>
              <a:buFont typeface="Arvo"/>
              <a:buNone/>
              <a:defRPr b="1" sz="6000">
                <a:solidFill>
                  <a:srgbClr val="2A9B8D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" type="subTitle"/>
          </p:nvPr>
        </p:nvSpPr>
        <p:spPr>
          <a:xfrm>
            <a:off x="1524000" y="4272597"/>
            <a:ext cx="9144000" cy="387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9B8D"/>
              </a:buClr>
              <a:buSzPts val="2400"/>
              <a:buNone/>
              <a:defRPr sz="2400">
                <a:solidFill>
                  <a:srgbClr val="2A9B8D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ue oval on a black background&#10;&#10;Description automatically generated" id="59" name="Google Shape;5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700000">
            <a:off x="2372051" y="4101345"/>
            <a:ext cx="734146" cy="734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oval on a black background&#10;&#10;Description automatically generated" id="60" name="Google Shape;6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700000">
            <a:off x="9085803" y="4101344"/>
            <a:ext cx="734146" cy="734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and white pattern&#10;&#10;Description automatically generated" id="61" name="Google Shape;6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702054"/>
            <a:ext cx="12191999" cy="1155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4620" y="1533825"/>
            <a:ext cx="1662760" cy="66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Teal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6"/>
          <p:cNvSpPr txBox="1"/>
          <p:nvPr>
            <p:ph type="title"/>
          </p:nvPr>
        </p:nvSpPr>
        <p:spPr>
          <a:xfrm>
            <a:off x="1715246" y="365125"/>
            <a:ext cx="96385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" type="body"/>
          </p:nvPr>
        </p:nvSpPr>
        <p:spPr>
          <a:xfrm>
            <a:off x="838200" y="1825624"/>
            <a:ext cx="10515600" cy="3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attern of squares and crosses&#10;&#10;Description automatically generated" id="69" name="Google Shape;6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702053"/>
            <a:ext cx="12191999" cy="1155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rrows on a black background&#10;&#10;Description automatically generated" id="70" name="Google Shape;7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16003" y="-136810"/>
            <a:ext cx="2164341" cy="2164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Purple">
  <p:cSld name="Title and Content Purp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urple triangle on a black background&#10;&#10;Description automatically generated" id="72" name="Google Shape;7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16003" y="-136810"/>
            <a:ext cx="2164341" cy="216434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7"/>
          <p:cNvSpPr txBox="1"/>
          <p:nvPr>
            <p:ph type="title"/>
          </p:nvPr>
        </p:nvSpPr>
        <p:spPr>
          <a:xfrm>
            <a:off x="1715246" y="365125"/>
            <a:ext cx="96385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" type="body"/>
          </p:nvPr>
        </p:nvSpPr>
        <p:spPr>
          <a:xfrm>
            <a:off x="838200" y="1825624"/>
            <a:ext cx="10515600" cy="3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urple and white pattern&#10;&#10;Description automatically generated" id="78" name="Google Shape;7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5706092"/>
            <a:ext cx="12191999" cy="1151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Coral">
  <p:cSld name="Title and Content Coral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triangle on a black background&#10;&#10;Description automatically generated" id="80" name="Google Shape;8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16002" y="-136810"/>
            <a:ext cx="2164341" cy="216434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8"/>
          <p:cNvSpPr txBox="1"/>
          <p:nvPr>
            <p:ph type="title"/>
          </p:nvPr>
        </p:nvSpPr>
        <p:spPr>
          <a:xfrm>
            <a:off x="1715246" y="365125"/>
            <a:ext cx="96385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" type="body"/>
          </p:nvPr>
        </p:nvSpPr>
        <p:spPr>
          <a:xfrm>
            <a:off x="838200" y="1825624"/>
            <a:ext cx="10515600" cy="3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nk and white pattern&#10;&#10;Description automatically generated" id="86" name="Google Shape;8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5702053"/>
            <a:ext cx="12191999" cy="115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Yellow">
  <p:cSld name="Title and Content Yellow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triangle on a black background&#10;&#10;Description automatically generated" id="88" name="Google Shape;8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16001" y="-136810"/>
            <a:ext cx="2164341" cy="216434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9"/>
          <p:cNvSpPr txBox="1"/>
          <p:nvPr>
            <p:ph type="title"/>
          </p:nvPr>
        </p:nvSpPr>
        <p:spPr>
          <a:xfrm>
            <a:off x="1715246" y="365125"/>
            <a:ext cx="96385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9"/>
          <p:cNvSpPr txBox="1"/>
          <p:nvPr>
            <p:ph idx="1" type="body"/>
          </p:nvPr>
        </p:nvSpPr>
        <p:spPr>
          <a:xfrm>
            <a:off x="838200" y="1825624"/>
            <a:ext cx="10515600" cy="3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yellow and white pattern&#10;&#10;Description automatically generated" id="94" name="Google Shape;9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5702054"/>
            <a:ext cx="12191999" cy="1155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7F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4400"/>
              <a:buFont typeface="Arvo"/>
              <a:buNone/>
              <a:defRPr b="1" i="0" sz="4400" u="none" cap="none" strike="noStrike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2E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57.png"/><Relationship Id="rId5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5" Type="http://schemas.openxmlformats.org/officeDocument/2006/relationships/image" Target="../media/image43.png"/><Relationship Id="rId6" Type="http://schemas.openxmlformats.org/officeDocument/2006/relationships/image" Target="../media/image42.png"/><Relationship Id="rId7" Type="http://schemas.openxmlformats.org/officeDocument/2006/relationships/image" Target="../media/image45.png"/><Relationship Id="rId8" Type="http://schemas.openxmlformats.org/officeDocument/2006/relationships/image" Target="../media/image41.png"/><Relationship Id="rId11" Type="http://schemas.openxmlformats.org/officeDocument/2006/relationships/image" Target="../media/image54.png"/><Relationship Id="rId10" Type="http://schemas.openxmlformats.org/officeDocument/2006/relationships/image" Target="../media/image58.png"/><Relationship Id="rId13" Type="http://schemas.openxmlformats.org/officeDocument/2006/relationships/image" Target="../media/image65.png"/><Relationship Id="rId12" Type="http://schemas.openxmlformats.org/officeDocument/2006/relationships/image" Target="../media/image56.png"/><Relationship Id="rId15" Type="http://schemas.openxmlformats.org/officeDocument/2006/relationships/image" Target="../media/image66.png"/><Relationship Id="rId14" Type="http://schemas.openxmlformats.org/officeDocument/2006/relationships/image" Target="../media/image6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52.jpg"/><Relationship Id="rId9" Type="http://schemas.openxmlformats.org/officeDocument/2006/relationships/image" Target="../media/image76.jpg"/><Relationship Id="rId5" Type="http://schemas.openxmlformats.org/officeDocument/2006/relationships/image" Target="../media/image49.jpg"/><Relationship Id="rId6" Type="http://schemas.openxmlformats.org/officeDocument/2006/relationships/image" Target="../media/image73.jpg"/><Relationship Id="rId7" Type="http://schemas.openxmlformats.org/officeDocument/2006/relationships/image" Target="../media/image87.jpg"/><Relationship Id="rId8" Type="http://schemas.openxmlformats.org/officeDocument/2006/relationships/image" Target="../media/image8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6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5" Type="http://schemas.openxmlformats.org/officeDocument/2006/relationships/image" Target="../media/image43.png"/><Relationship Id="rId6" Type="http://schemas.openxmlformats.org/officeDocument/2006/relationships/image" Target="../media/image42.png"/><Relationship Id="rId7" Type="http://schemas.openxmlformats.org/officeDocument/2006/relationships/image" Target="../media/image45.png"/><Relationship Id="rId8" Type="http://schemas.openxmlformats.org/officeDocument/2006/relationships/image" Target="../media/image41.png"/><Relationship Id="rId11" Type="http://schemas.openxmlformats.org/officeDocument/2006/relationships/image" Target="../media/image54.png"/><Relationship Id="rId10" Type="http://schemas.openxmlformats.org/officeDocument/2006/relationships/image" Target="../media/image58.png"/><Relationship Id="rId13" Type="http://schemas.openxmlformats.org/officeDocument/2006/relationships/image" Target="../media/image65.png"/><Relationship Id="rId12" Type="http://schemas.openxmlformats.org/officeDocument/2006/relationships/image" Target="../media/image56.png"/><Relationship Id="rId15" Type="http://schemas.openxmlformats.org/officeDocument/2006/relationships/image" Target="../media/image66.png"/><Relationship Id="rId14" Type="http://schemas.openxmlformats.org/officeDocument/2006/relationships/image" Target="../media/image6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Relationship Id="rId4" Type="http://schemas.openxmlformats.org/officeDocument/2006/relationships/image" Target="../media/image8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4" Type="http://schemas.openxmlformats.org/officeDocument/2006/relationships/image" Target="../media/image78.png"/><Relationship Id="rId9" Type="http://schemas.openxmlformats.org/officeDocument/2006/relationships/image" Target="../media/image72.png"/><Relationship Id="rId5" Type="http://schemas.openxmlformats.org/officeDocument/2006/relationships/image" Target="../media/image81.png"/><Relationship Id="rId6" Type="http://schemas.openxmlformats.org/officeDocument/2006/relationships/image" Target="../media/image75.png"/><Relationship Id="rId7" Type="http://schemas.openxmlformats.org/officeDocument/2006/relationships/image" Target="../media/image71.png"/><Relationship Id="rId8" Type="http://schemas.openxmlformats.org/officeDocument/2006/relationships/image" Target="../media/image7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Relationship Id="rId4" Type="http://schemas.openxmlformats.org/officeDocument/2006/relationships/image" Target="../media/image83.jpg"/><Relationship Id="rId5" Type="http://schemas.openxmlformats.org/officeDocument/2006/relationships/image" Target="../media/image7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Relationship Id="rId4" Type="http://schemas.openxmlformats.org/officeDocument/2006/relationships/image" Target="../media/image85.jpg"/><Relationship Id="rId5" Type="http://schemas.openxmlformats.org/officeDocument/2006/relationships/image" Target="../media/image8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Relationship Id="rId4" Type="http://schemas.openxmlformats.org/officeDocument/2006/relationships/image" Target="../media/image88.jpg"/><Relationship Id="rId5" Type="http://schemas.openxmlformats.org/officeDocument/2006/relationships/image" Target="../media/image8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Relationship Id="rId4" Type="http://schemas.openxmlformats.org/officeDocument/2006/relationships/hyperlink" Target="https://acl.gov/" TargetMode="External"/><Relationship Id="rId9" Type="http://schemas.openxmlformats.org/officeDocument/2006/relationships/hyperlink" Target="https://ovc.ojp.gov/" TargetMode="External"/><Relationship Id="rId5" Type="http://schemas.openxmlformats.org/officeDocument/2006/relationships/hyperlink" Target="https://www.cdc.gov/" TargetMode="External"/><Relationship Id="rId6" Type="http://schemas.openxmlformats.org/officeDocument/2006/relationships/hyperlink" Target="https://cdrnys.org/" TargetMode="External"/><Relationship Id="rId7" Type="http://schemas.openxmlformats.org/officeDocument/2006/relationships/hyperlink" Target="https://ncadv.org/" TargetMode="External"/><Relationship Id="rId8" Type="http://schemas.openxmlformats.org/officeDocument/2006/relationships/hyperlink" Target="https://www.nih.gov/" TargetMode="External"/><Relationship Id="rId11" Type="http://schemas.openxmlformats.org/officeDocument/2006/relationships/hyperlink" Target="https://www.justice.gov/" TargetMode="External"/><Relationship Id="rId10" Type="http://schemas.openxmlformats.org/officeDocument/2006/relationships/hyperlink" Target="https://www.census.gov/" TargetMode="External"/><Relationship Id="rId12" Type="http://schemas.openxmlformats.org/officeDocument/2006/relationships/hyperlink" Target="https://www.who.int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Relationship Id="rId4" Type="http://schemas.openxmlformats.org/officeDocument/2006/relationships/image" Target="../media/image46.jpg"/><Relationship Id="rId5" Type="http://schemas.openxmlformats.org/officeDocument/2006/relationships/image" Target="../media/image64.jpg"/><Relationship Id="rId6" Type="http://schemas.openxmlformats.org/officeDocument/2006/relationships/image" Target="../media/image4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2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33.png"/><Relationship Id="rId8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attern of squares and crosses" id="316" name="Google Shape;3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07697"/>
            <a:ext cx="12191999" cy="1155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attern of squares and crosses" id="317" name="Google Shape;31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23895"/>
            <a:ext cx="12192000" cy="115594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"/>
          <p:cNvSpPr txBox="1"/>
          <p:nvPr/>
        </p:nvSpPr>
        <p:spPr>
          <a:xfrm>
            <a:off x="1519686" y="4382364"/>
            <a:ext cx="9144000" cy="834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82E59"/>
                </a:solidFill>
                <a:latin typeface="Arial"/>
                <a:ea typeface="Arial"/>
                <a:cs typeface="Arial"/>
                <a:sym typeface="Arial"/>
              </a:rPr>
              <a:t>Roberta Farley, MA, CCHW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2E5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82E59"/>
                </a:solidFill>
                <a:latin typeface="Arial"/>
                <a:ea typeface="Arial"/>
                <a:cs typeface="Arial"/>
                <a:sym typeface="Arial"/>
              </a:rPr>
              <a:t>Clinical Operations Manager – Adult Protective Services </a:t>
            </a:r>
            <a:endParaRPr/>
          </a:p>
        </p:txBody>
      </p:sp>
      <p:pic>
        <p:nvPicPr>
          <p:cNvPr id="319" name="Google Shape;3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4620" y="1436656"/>
            <a:ext cx="1662760" cy="66360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"/>
          <p:cNvSpPr txBox="1"/>
          <p:nvPr/>
        </p:nvSpPr>
        <p:spPr>
          <a:xfrm>
            <a:off x="847405" y="2447471"/>
            <a:ext cx="1048859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BEYOND THE APS INVESTIGATION: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PREVENTION, INTERVENTION &amp; HARM REDUCTION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0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450" name="Google Shape;4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0"/>
          <p:cNvSpPr txBox="1"/>
          <p:nvPr/>
        </p:nvSpPr>
        <p:spPr>
          <a:xfrm>
            <a:off x="938816" y="3835083"/>
            <a:ext cx="540483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52" name="Google Shape;452;p10"/>
          <p:cNvSpPr txBox="1"/>
          <p:nvPr/>
        </p:nvSpPr>
        <p:spPr>
          <a:xfrm>
            <a:off x="1085588" y="712776"/>
            <a:ext cx="964428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New Mexico APS data   </a:t>
            </a:r>
            <a:endParaRPr/>
          </a:p>
        </p:txBody>
      </p:sp>
      <p:sp>
        <p:nvSpPr>
          <p:cNvPr id="453" name="Google Shape;453;p10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54" name="Google Shape;454;p10"/>
          <p:cNvSpPr/>
          <p:nvPr/>
        </p:nvSpPr>
        <p:spPr>
          <a:xfrm>
            <a:off x="636104" y="2015370"/>
            <a:ext cx="11555896" cy="3644253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APS Intake received </a:t>
            </a:r>
            <a:r>
              <a:rPr b="1"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14952 </a:t>
            </a:r>
            <a:r>
              <a:rPr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reports (an </a:t>
            </a:r>
            <a:r>
              <a:rPr b="1"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increase</a:t>
            </a:r>
            <a:r>
              <a:rPr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 of about 19%)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7629</a:t>
            </a:r>
            <a:r>
              <a:rPr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 clients received an investigation (an </a:t>
            </a:r>
            <a:r>
              <a:rPr b="1"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increase</a:t>
            </a:r>
            <a:r>
              <a:rPr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 of about 11%)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961</a:t>
            </a:r>
            <a:r>
              <a:rPr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 clients were found to be victims (all abuse types including </a:t>
            </a:r>
            <a:r>
              <a:rPr b="1"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self-neglect</a:t>
            </a:r>
            <a:r>
              <a:rPr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white pattern&#10;&#10;Description automatically generated" id="460" name="Google Shape;4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319" y="-2318"/>
            <a:ext cx="12206319" cy="68603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1" name="Google Shape;461;p11"/>
          <p:cNvGrpSpPr/>
          <p:nvPr/>
        </p:nvGrpSpPr>
        <p:grpSpPr>
          <a:xfrm>
            <a:off x="623928" y="1754543"/>
            <a:ext cx="4988360" cy="4509623"/>
            <a:chOff x="553590" y="1601743"/>
            <a:chExt cx="4988360" cy="4289367"/>
          </a:xfrm>
        </p:grpSpPr>
        <p:sp>
          <p:nvSpPr>
            <p:cNvPr id="462" name="Google Shape;462;p11"/>
            <p:cNvSpPr/>
            <p:nvPr/>
          </p:nvSpPr>
          <p:spPr>
            <a:xfrm>
              <a:off x="553590" y="1601743"/>
              <a:ext cx="4977746" cy="42893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203200" lvl="0" marL="34290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t/>
              </a:r>
              <a:endParaRPr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501549"/>
                </a:buClr>
                <a:buSzPts val="2200"/>
                <a:buFont typeface="Arial"/>
                <a:buChar char="•"/>
              </a:pPr>
              <a:r>
                <a:rPr lang="en-US" sz="22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Mental illness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501549"/>
                </a:buClr>
                <a:buSzPts val="2200"/>
                <a:buFont typeface="Arial"/>
                <a:buChar char="•"/>
              </a:pPr>
              <a:r>
                <a:rPr lang="en-US" sz="22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Cognitive impairment 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501549"/>
                </a:buClr>
                <a:buSzPts val="2200"/>
                <a:buFont typeface="Arial"/>
                <a:buChar char="•"/>
              </a:pPr>
              <a:r>
                <a:rPr lang="en-US" sz="22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History drug or alcohol use/abuse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501549"/>
                </a:buClr>
                <a:buSzPts val="2200"/>
                <a:buFont typeface="Arial"/>
                <a:buChar char="•"/>
              </a:pPr>
              <a:r>
                <a:rPr lang="en-US" sz="22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Current physical health problem(s)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501549"/>
                </a:buClr>
                <a:buSzPts val="2200"/>
                <a:buFont typeface="Arial"/>
                <a:buChar char="•"/>
              </a:pPr>
              <a:r>
                <a:rPr lang="en-US" sz="22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History of violent/disruptive behavior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501549"/>
                </a:buClr>
                <a:buSzPts val="2200"/>
                <a:buFont typeface="Arial"/>
                <a:buChar char="•"/>
              </a:pPr>
              <a:r>
                <a:rPr lang="en-US" sz="22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History of trauma/abuse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501549"/>
                </a:buClr>
                <a:buSzPts val="2200"/>
                <a:buFont typeface="Arial"/>
                <a:buChar char="•"/>
              </a:pPr>
              <a:r>
                <a:rPr lang="en-US" sz="22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High stress levels 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501549"/>
                </a:buClr>
                <a:buSzPts val="2200"/>
                <a:buFont typeface="Arial"/>
                <a:buChar char="•"/>
              </a:pPr>
              <a:r>
                <a:rPr lang="en-US" sz="22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Inadequate coping 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501549"/>
                </a:buClr>
                <a:buSzPts val="2200"/>
                <a:buFont typeface="Arial"/>
                <a:buChar char="•"/>
              </a:pPr>
              <a:r>
                <a:rPr lang="en-US" sz="22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Isolation</a:t>
              </a:r>
              <a:endParaRPr/>
            </a:p>
          </p:txBody>
        </p:sp>
        <p:sp>
          <p:nvSpPr>
            <p:cNvPr id="463" name="Google Shape;463;p11"/>
            <p:cNvSpPr txBox="1"/>
            <p:nvPr/>
          </p:nvSpPr>
          <p:spPr>
            <a:xfrm>
              <a:off x="564204" y="2197985"/>
              <a:ext cx="4977746" cy="4328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Individual Factors</a:t>
              </a:r>
              <a:endParaRPr/>
            </a:p>
          </p:txBody>
        </p:sp>
      </p:grpSp>
      <p:grpSp>
        <p:nvGrpSpPr>
          <p:cNvPr id="464" name="Google Shape;464;p11"/>
          <p:cNvGrpSpPr/>
          <p:nvPr/>
        </p:nvGrpSpPr>
        <p:grpSpPr>
          <a:xfrm>
            <a:off x="6563826" y="1754543"/>
            <a:ext cx="4977746" cy="4509623"/>
            <a:chOff x="564204" y="1601743"/>
            <a:chExt cx="4977746" cy="4289367"/>
          </a:xfrm>
        </p:grpSpPr>
        <p:sp>
          <p:nvSpPr>
            <p:cNvPr id="465" name="Google Shape;465;p11"/>
            <p:cNvSpPr/>
            <p:nvPr/>
          </p:nvSpPr>
          <p:spPr>
            <a:xfrm>
              <a:off x="564204" y="1601743"/>
              <a:ext cx="4977746" cy="42893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1"/>
            <p:cNvSpPr txBox="1"/>
            <p:nvPr/>
          </p:nvSpPr>
          <p:spPr>
            <a:xfrm>
              <a:off x="611434" y="2225041"/>
              <a:ext cx="4883285" cy="4328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Societal/Social Factors</a:t>
              </a:r>
              <a:endParaRPr sz="26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11"/>
          <p:cNvSpPr txBox="1"/>
          <p:nvPr/>
        </p:nvSpPr>
        <p:spPr>
          <a:xfrm>
            <a:off x="6773901" y="2989065"/>
            <a:ext cx="4767671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200"/>
              <a:buFont typeface="Arial"/>
              <a:buChar char="•"/>
            </a:pPr>
            <a:r>
              <a:rPr b="0" i="0" lang="en-US" sz="22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Financial/Emotional dependence​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Family conflict (past or current)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200"/>
              <a:buFont typeface="Arial"/>
              <a:buChar char="•"/>
            </a:pPr>
            <a:r>
              <a:rPr b="0" i="0" lang="en-US" sz="22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Lack of prosocial relationships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Lack of social support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200"/>
              <a:buFont typeface="Arial"/>
              <a:buChar char="•"/>
            </a:pPr>
            <a:r>
              <a:rPr b="0" i="0" lang="en-US" sz="22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Staffing problems (caregivers)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Lack of caregiver training/oversight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200"/>
              <a:buFont typeface="Arial"/>
              <a:buChar char="•"/>
            </a:pPr>
            <a:r>
              <a:rPr b="0" i="0" lang="en-US" sz="22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Caregiver stress/burnout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Relationship to abuser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Ageism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n with solid fill" id="468" name="Google Shape;46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2582" y="1931614"/>
            <a:ext cx="461665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oup of people with solid fill" id="469" name="Google Shape;46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62375" y="1917984"/>
            <a:ext cx="461665" cy="46166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11"/>
          <p:cNvSpPr txBox="1"/>
          <p:nvPr/>
        </p:nvSpPr>
        <p:spPr>
          <a:xfrm>
            <a:off x="502348" y="564038"/>
            <a:ext cx="112074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CONTRIBUTING FACTORS IN ABUSE OF OLDER ADULTS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2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600"/>
              <a:buFont typeface="Arvo"/>
              <a:buNone/>
            </a:pPr>
            <a:r>
              <a:t/>
            </a:r>
            <a:endParaRPr b="0" sz="16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477" name="Google Shape;4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2"/>
          <p:cNvSpPr txBox="1"/>
          <p:nvPr/>
        </p:nvSpPr>
        <p:spPr>
          <a:xfrm>
            <a:off x="938816" y="3835083"/>
            <a:ext cx="540483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600"/>
              <a:buFont typeface="Arvo"/>
              <a:buNone/>
            </a:pPr>
            <a:r>
              <a:t/>
            </a:r>
            <a:endParaRPr b="0" sz="16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79" name="Google Shape;479;p12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600"/>
              <a:buFont typeface="Arvo"/>
              <a:buNone/>
            </a:pPr>
            <a:r>
              <a:t/>
            </a:r>
            <a:endParaRPr b="0" sz="16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80" name="Google Shape;480;p12"/>
          <p:cNvSpPr/>
          <p:nvPr/>
        </p:nvSpPr>
        <p:spPr>
          <a:xfrm>
            <a:off x="656538" y="1582144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81" name="Google Shape;481;p12"/>
          <p:cNvSpPr/>
          <p:nvPr/>
        </p:nvSpPr>
        <p:spPr>
          <a:xfrm>
            <a:off x="3486559" y="1582144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82" name="Google Shape;482;p12"/>
          <p:cNvSpPr/>
          <p:nvPr/>
        </p:nvSpPr>
        <p:spPr>
          <a:xfrm>
            <a:off x="6264971" y="1589160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83" name="Google Shape;483;p12"/>
          <p:cNvSpPr/>
          <p:nvPr/>
        </p:nvSpPr>
        <p:spPr>
          <a:xfrm>
            <a:off x="9043383" y="1602047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84" name="Google Shape;484;p12"/>
          <p:cNvSpPr txBox="1"/>
          <p:nvPr/>
        </p:nvSpPr>
        <p:spPr>
          <a:xfrm>
            <a:off x="9183562" y="2137938"/>
            <a:ext cx="220479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Person/home is messy, dirty 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smells bad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664769" y="3158281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86" name="Google Shape;486;p12"/>
          <p:cNvSpPr/>
          <p:nvPr/>
        </p:nvSpPr>
        <p:spPr>
          <a:xfrm>
            <a:off x="3486559" y="3174841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87" name="Google Shape;487;p12"/>
          <p:cNvSpPr/>
          <p:nvPr/>
        </p:nvSpPr>
        <p:spPr>
          <a:xfrm>
            <a:off x="6259563" y="3144237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88" name="Google Shape;488;p12"/>
          <p:cNvSpPr/>
          <p:nvPr/>
        </p:nvSpPr>
        <p:spPr>
          <a:xfrm>
            <a:off x="9032567" y="3164678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89" name="Google Shape;489;p12"/>
          <p:cNvSpPr txBox="1"/>
          <p:nvPr/>
        </p:nvSpPr>
        <p:spPr>
          <a:xfrm>
            <a:off x="9183562" y="3698596"/>
            <a:ext cx="235818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Changes in emotional or social functioning; acting out 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90" name="Google Shape;490;p12"/>
          <p:cNvSpPr/>
          <p:nvPr/>
        </p:nvSpPr>
        <p:spPr>
          <a:xfrm>
            <a:off x="664769" y="4786849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3486556" y="4803617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92" name="Google Shape;492;p12"/>
          <p:cNvSpPr/>
          <p:nvPr/>
        </p:nvSpPr>
        <p:spPr>
          <a:xfrm>
            <a:off x="6259563" y="4786849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93" name="Google Shape;493;p12"/>
          <p:cNvSpPr/>
          <p:nvPr/>
        </p:nvSpPr>
        <p:spPr>
          <a:xfrm>
            <a:off x="9030039" y="4780981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94" name="Google Shape;494;p12"/>
          <p:cNvSpPr txBox="1"/>
          <p:nvPr/>
        </p:nvSpPr>
        <p:spPr>
          <a:xfrm>
            <a:off x="9172040" y="5306648"/>
            <a:ext cx="23261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Genital injury, pain, STDs, unusual sexual behavior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95" name="Google Shape;495;p12"/>
          <p:cNvSpPr txBox="1"/>
          <p:nvPr/>
        </p:nvSpPr>
        <p:spPr>
          <a:xfrm>
            <a:off x="651807" y="2150637"/>
            <a:ext cx="24785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Unexplained bruises, cuts, burns, scars,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signs of restraint  ​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96" name="Google Shape;496;p12"/>
          <p:cNvSpPr txBox="1"/>
          <p:nvPr/>
        </p:nvSpPr>
        <p:spPr>
          <a:xfrm>
            <a:off x="3640137" y="2130198"/>
            <a:ext cx="21737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Bed sores or other preventable conditions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97" name="Google Shape;497;p12"/>
          <p:cNvSpPr txBox="1"/>
          <p:nvPr/>
        </p:nvSpPr>
        <p:spPr>
          <a:xfrm>
            <a:off x="6323736" y="2136532"/>
            <a:ext cx="237053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Lacks necessary medical aids (glasses, walker, meds)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98" name="Google Shape;498;p12"/>
          <p:cNvSpPr txBox="1"/>
          <p:nvPr/>
        </p:nvSpPr>
        <p:spPr>
          <a:xfrm>
            <a:off x="593231" y="3698596"/>
            <a:ext cx="244646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Stops taking part in activities they enjoy; isolation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99" name="Google Shape;499;p12"/>
          <p:cNvSpPr txBox="1"/>
          <p:nvPr/>
        </p:nvSpPr>
        <p:spPr>
          <a:xfrm>
            <a:off x="3604193" y="3704440"/>
            <a:ext cx="232365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Hazardous or unsafe living conditions; hoarding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00" name="Google Shape;500;p12"/>
          <p:cNvSpPr txBox="1"/>
          <p:nvPr/>
        </p:nvSpPr>
        <p:spPr>
          <a:xfrm>
            <a:off x="6411928" y="3659426"/>
            <a:ext cx="21737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Insufficient care, unpaid bills, eviction notices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01" name="Google Shape;501;p12"/>
          <p:cNvSpPr txBox="1"/>
          <p:nvPr/>
        </p:nvSpPr>
        <p:spPr>
          <a:xfrm>
            <a:off x="817134" y="5306648"/>
            <a:ext cx="217377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Behavioral changes in the presence of certain people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02" name="Google Shape;502;p12"/>
          <p:cNvSpPr txBox="1"/>
          <p:nvPr/>
        </p:nvSpPr>
        <p:spPr>
          <a:xfrm>
            <a:off x="3462166" y="5338333"/>
            <a:ext cx="23261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Unexplained weight loss/changes in eating patterns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03" name="Google Shape;503;p12"/>
          <p:cNvSpPr txBox="1"/>
          <p:nvPr/>
        </p:nvSpPr>
        <p:spPr>
          <a:xfrm>
            <a:off x="6297125" y="5320702"/>
            <a:ext cx="23261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Changes in functioning, ADLS, sleeping habits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Sling with solid fill" id="504" name="Google Shape;50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7179" y="1608870"/>
            <a:ext cx="408577" cy="408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hesive Bandage with solid fill" id="505" name="Google Shape;50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4528" y="1589160"/>
            <a:ext cx="402567" cy="402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icine with solid fill" id="506" name="Google Shape;50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6046" y="1571863"/>
            <a:ext cx="448728" cy="448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ry face with solid fill with solid fill" id="507" name="Google Shape;507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94445" y="3236907"/>
            <a:ext cx="502062" cy="502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ined Clothing with solid fill" id="508" name="Google Shape;508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24458" y="1571863"/>
            <a:ext cx="493485" cy="493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ried face with solid fill with solid fill" id="509" name="Google Shape;509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52992" y="3190511"/>
            <a:ext cx="502061" cy="502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ilt/Cracked Glass Of Milk with solid fill" id="510" name="Google Shape;510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74780" y="3204610"/>
            <a:ext cx="502061" cy="502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bt with solid fill" id="511" name="Google Shape;511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98627" y="3156472"/>
            <a:ext cx="502062" cy="502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in in head with solid fill" id="512" name="Google Shape;512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52992" y="4834033"/>
            <a:ext cx="502062" cy="502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 eating with solid fill" id="513" name="Google Shape;513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471297" y="4823189"/>
            <a:ext cx="550025" cy="55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eep with solid fill" id="514" name="Google Shape;514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169593" y="4754823"/>
            <a:ext cx="625616" cy="625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fused face with solid fill with solid fill" id="515" name="Google Shape;515;p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094446" y="4823189"/>
            <a:ext cx="502061" cy="5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2"/>
          <p:cNvSpPr txBox="1"/>
          <p:nvPr/>
        </p:nvSpPr>
        <p:spPr>
          <a:xfrm>
            <a:off x="1445022" y="367719"/>
            <a:ext cx="964428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SIGNS OF ABUSE IN OLDER ADULTS 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3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523" name="Google Shape;52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13"/>
          <p:cNvSpPr txBox="1"/>
          <p:nvPr/>
        </p:nvSpPr>
        <p:spPr>
          <a:xfrm>
            <a:off x="938816" y="3835083"/>
            <a:ext cx="540483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25" name="Google Shape;525;p13"/>
          <p:cNvSpPr txBox="1"/>
          <p:nvPr/>
        </p:nvSpPr>
        <p:spPr>
          <a:xfrm>
            <a:off x="1013320" y="274219"/>
            <a:ext cx="964428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Visual examples of abuse</a:t>
            </a:r>
            <a:r>
              <a:rPr lang="en-US" sz="60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  </a:t>
            </a:r>
            <a:endParaRPr/>
          </a:p>
        </p:txBody>
      </p:sp>
      <p:sp>
        <p:nvSpPr>
          <p:cNvPr id="526" name="Google Shape;526;p13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7" name="Google Shape;527;p13"/>
          <p:cNvGrpSpPr/>
          <p:nvPr/>
        </p:nvGrpSpPr>
        <p:grpSpPr>
          <a:xfrm>
            <a:off x="1013320" y="1406100"/>
            <a:ext cx="2571128" cy="2376579"/>
            <a:chOff x="1013320" y="1406100"/>
            <a:chExt cx="2571128" cy="2376579"/>
          </a:xfrm>
        </p:grpSpPr>
        <p:sp>
          <p:nvSpPr>
            <p:cNvPr id="528" name="Google Shape;528;p13"/>
            <p:cNvSpPr txBox="1"/>
            <p:nvPr/>
          </p:nvSpPr>
          <p:spPr>
            <a:xfrm>
              <a:off x="1543892" y="3321014"/>
              <a:ext cx="150998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Hoarding</a:t>
              </a:r>
              <a:endParaRPr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1013320" y="1406100"/>
              <a:ext cx="2571128" cy="192024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999" l="0" r="0" t="-99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" name="Google Shape;530;p13"/>
          <p:cNvGrpSpPr/>
          <p:nvPr/>
        </p:nvGrpSpPr>
        <p:grpSpPr>
          <a:xfrm>
            <a:off x="4234646" y="1406100"/>
            <a:ext cx="3418600" cy="2376579"/>
            <a:chOff x="4234646" y="1406100"/>
            <a:chExt cx="3418600" cy="2376579"/>
          </a:xfrm>
        </p:grpSpPr>
        <p:sp>
          <p:nvSpPr>
            <p:cNvPr id="531" name="Google Shape;531;p13"/>
            <p:cNvSpPr/>
            <p:nvPr/>
          </p:nvSpPr>
          <p:spPr>
            <a:xfrm>
              <a:off x="4658382" y="1406100"/>
              <a:ext cx="2571128" cy="190005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4999" r="-4998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 txBox="1"/>
            <p:nvPr/>
          </p:nvSpPr>
          <p:spPr>
            <a:xfrm>
              <a:off x="4234646" y="3321014"/>
              <a:ext cx="3418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Organized hoarding</a:t>
              </a:r>
              <a:endParaRPr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13"/>
          <p:cNvGrpSpPr/>
          <p:nvPr/>
        </p:nvGrpSpPr>
        <p:grpSpPr>
          <a:xfrm>
            <a:off x="7879708" y="1406100"/>
            <a:ext cx="3418600" cy="2383115"/>
            <a:chOff x="7879708" y="1406100"/>
            <a:chExt cx="3418600" cy="2383115"/>
          </a:xfrm>
        </p:grpSpPr>
        <p:sp>
          <p:nvSpPr>
            <p:cNvPr id="534" name="Google Shape;534;p13"/>
            <p:cNvSpPr/>
            <p:nvPr/>
          </p:nvSpPr>
          <p:spPr>
            <a:xfrm>
              <a:off x="8303444" y="1406100"/>
              <a:ext cx="2571128" cy="190005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-4999" r="-4998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3"/>
            <p:cNvSpPr txBox="1"/>
            <p:nvPr/>
          </p:nvSpPr>
          <p:spPr>
            <a:xfrm>
              <a:off x="7879708" y="3327550"/>
              <a:ext cx="3418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Pressure sore</a:t>
              </a:r>
              <a:endParaRPr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13"/>
          <p:cNvGrpSpPr/>
          <p:nvPr/>
        </p:nvGrpSpPr>
        <p:grpSpPr>
          <a:xfrm>
            <a:off x="567147" y="4015284"/>
            <a:ext cx="3418600" cy="2330912"/>
            <a:chOff x="567147" y="4015284"/>
            <a:chExt cx="3418600" cy="2330912"/>
          </a:xfrm>
        </p:grpSpPr>
        <p:sp>
          <p:nvSpPr>
            <p:cNvPr id="537" name="Google Shape;537;p13"/>
            <p:cNvSpPr/>
            <p:nvPr/>
          </p:nvSpPr>
          <p:spPr>
            <a:xfrm>
              <a:off x="1013320" y="4015284"/>
              <a:ext cx="2571128" cy="190005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-15999" r="-15998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 txBox="1"/>
            <p:nvPr/>
          </p:nvSpPr>
          <p:spPr>
            <a:xfrm>
              <a:off x="567147" y="5884531"/>
              <a:ext cx="3418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Bed bugs</a:t>
              </a:r>
              <a:endParaRPr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13"/>
          <p:cNvGrpSpPr/>
          <p:nvPr/>
        </p:nvGrpSpPr>
        <p:grpSpPr>
          <a:xfrm>
            <a:off x="4234646" y="4015284"/>
            <a:ext cx="3418600" cy="2361719"/>
            <a:chOff x="4234646" y="4015284"/>
            <a:chExt cx="3418600" cy="2361719"/>
          </a:xfrm>
        </p:grpSpPr>
        <p:sp>
          <p:nvSpPr>
            <p:cNvPr id="540" name="Google Shape;540;p13"/>
            <p:cNvSpPr/>
            <p:nvPr/>
          </p:nvSpPr>
          <p:spPr>
            <a:xfrm>
              <a:off x="4658382" y="4015284"/>
              <a:ext cx="2571128" cy="1900054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-40998" r="-40998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3"/>
            <p:cNvSpPr txBox="1"/>
            <p:nvPr/>
          </p:nvSpPr>
          <p:spPr>
            <a:xfrm>
              <a:off x="4234646" y="5915338"/>
              <a:ext cx="3418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Restraint bruising</a:t>
              </a:r>
              <a:endParaRPr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13"/>
          <p:cNvGrpSpPr/>
          <p:nvPr/>
        </p:nvGrpSpPr>
        <p:grpSpPr>
          <a:xfrm>
            <a:off x="7902145" y="4015284"/>
            <a:ext cx="3418600" cy="2385530"/>
            <a:chOff x="7902145" y="4015284"/>
            <a:chExt cx="3418600" cy="2385530"/>
          </a:xfrm>
        </p:grpSpPr>
        <p:sp>
          <p:nvSpPr>
            <p:cNvPr id="543" name="Google Shape;543;p13"/>
            <p:cNvSpPr/>
            <p:nvPr/>
          </p:nvSpPr>
          <p:spPr>
            <a:xfrm>
              <a:off x="8303444" y="4015284"/>
              <a:ext cx="2571128" cy="1900054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-1998" r="-1999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3"/>
            <p:cNvSpPr txBox="1"/>
            <p:nvPr/>
          </p:nvSpPr>
          <p:spPr>
            <a:xfrm>
              <a:off x="7902145" y="5939149"/>
              <a:ext cx="3418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Animal hoarding</a:t>
              </a:r>
              <a:endParaRPr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4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551" name="Google Shape;55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14"/>
          <p:cNvSpPr txBox="1"/>
          <p:nvPr/>
        </p:nvSpPr>
        <p:spPr>
          <a:xfrm>
            <a:off x="938816" y="3835083"/>
            <a:ext cx="540483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53" name="Google Shape;553;p14"/>
          <p:cNvSpPr txBox="1"/>
          <p:nvPr/>
        </p:nvSpPr>
        <p:spPr>
          <a:xfrm>
            <a:off x="938815" y="501469"/>
            <a:ext cx="10397635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Abuse of people living with disabilities</a:t>
            </a:r>
            <a:endParaRPr/>
          </a:p>
        </p:txBody>
      </p:sp>
      <p:sp>
        <p:nvSpPr>
          <p:cNvPr id="554" name="Google Shape;554;p14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2271623" y="1541104"/>
            <a:ext cx="8038134" cy="1458266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An intentional act or failure to act that causes or creates risk of harm to a person with a disability</a:t>
            </a:r>
            <a:endParaRPr/>
          </a:p>
        </p:txBody>
      </p:sp>
      <p:sp>
        <p:nvSpPr>
          <p:cNvPr id="556" name="Google Shape;556;p14"/>
          <p:cNvSpPr txBox="1"/>
          <p:nvPr/>
        </p:nvSpPr>
        <p:spPr>
          <a:xfrm>
            <a:off x="1336437" y="3174841"/>
            <a:ext cx="9916747" cy="3136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Elements of Disability Abuse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Physical, sexual, emotional abuse, exploitation or neglect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Likely to be abused repeatedly and by a caregiver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More likely to remain in abusive situations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Are less likely to access the criminal justice system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Disability specific abuse</a:t>
            </a:r>
            <a:r>
              <a:rPr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: using someone’s disability to manipulate/exploit them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5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563" name="Google Shape;5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15"/>
          <p:cNvSpPr txBox="1"/>
          <p:nvPr/>
        </p:nvSpPr>
        <p:spPr>
          <a:xfrm>
            <a:off x="938816" y="3835083"/>
            <a:ext cx="540483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65" name="Google Shape;565;p15"/>
          <p:cNvSpPr txBox="1"/>
          <p:nvPr/>
        </p:nvSpPr>
        <p:spPr>
          <a:xfrm>
            <a:off x="939288" y="504180"/>
            <a:ext cx="9644283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Statistics on disability &amp; abuse </a:t>
            </a:r>
            <a:endParaRPr/>
          </a:p>
        </p:txBody>
      </p:sp>
      <p:sp>
        <p:nvSpPr>
          <p:cNvPr id="566" name="Google Shape;566;p15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67" name="Google Shape;567;p15"/>
          <p:cNvSpPr/>
          <p:nvPr/>
        </p:nvSpPr>
        <p:spPr>
          <a:xfrm>
            <a:off x="636104" y="1954924"/>
            <a:ext cx="3835850" cy="3920359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5"/>
          <p:cNvSpPr txBox="1"/>
          <p:nvPr/>
        </p:nvSpPr>
        <p:spPr>
          <a:xfrm>
            <a:off x="795515" y="3935902"/>
            <a:ext cx="1520661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of women in the US have a disability</a:t>
            </a:r>
            <a:endParaRPr b="0" i="0" sz="22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5"/>
          <p:cNvSpPr txBox="1"/>
          <p:nvPr/>
        </p:nvSpPr>
        <p:spPr>
          <a:xfrm>
            <a:off x="939287" y="3443377"/>
            <a:ext cx="12345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01549"/>
                </a:solidFill>
                <a:latin typeface="Calibri"/>
                <a:ea typeface="Calibri"/>
                <a:cs typeface="Calibri"/>
                <a:sym typeface="Calibri"/>
              </a:rPr>
              <a:t>23.8%</a:t>
            </a:r>
            <a:endParaRPr sz="2800">
              <a:solidFill>
                <a:srgbClr val="5015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iversal access with solid fill" id="570" name="Google Shape;57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1126" y="2215290"/>
            <a:ext cx="1040183" cy="1087574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15"/>
          <p:cNvSpPr txBox="1"/>
          <p:nvPr/>
        </p:nvSpPr>
        <p:spPr>
          <a:xfrm>
            <a:off x="2774052" y="3424550"/>
            <a:ext cx="12345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01549"/>
                </a:solidFill>
                <a:latin typeface="Calibri"/>
                <a:ea typeface="Calibri"/>
                <a:cs typeface="Calibri"/>
                <a:sym typeface="Calibri"/>
              </a:rPr>
              <a:t>20.1%</a:t>
            </a:r>
            <a:endParaRPr sz="2800">
              <a:solidFill>
                <a:srgbClr val="5015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5"/>
          <p:cNvSpPr txBox="1"/>
          <p:nvPr/>
        </p:nvSpPr>
        <p:spPr>
          <a:xfrm>
            <a:off x="2630752" y="3958236"/>
            <a:ext cx="150723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of men in the US have a disability</a:t>
            </a:r>
            <a:endParaRPr sz="18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5"/>
          <p:cNvSpPr txBox="1"/>
          <p:nvPr/>
        </p:nvSpPr>
        <p:spPr>
          <a:xfrm>
            <a:off x="4689784" y="1708299"/>
            <a:ext cx="7068193" cy="4780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People with disabilities are </a:t>
            </a:r>
            <a:r>
              <a:rPr b="1"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2.5x</a:t>
            </a:r>
            <a:r>
              <a:rPr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more likely </a:t>
            </a:r>
            <a:r>
              <a:rPr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to experience violent victimization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People with disabilities are </a:t>
            </a:r>
            <a:r>
              <a:rPr b="1"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3x more likely</a:t>
            </a:r>
            <a:r>
              <a:rPr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to be victimized by serious violent crime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People with intellectual disabilities are </a:t>
            </a:r>
            <a:r>
              <a:rPr b="1"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7x more likely</a:t>
            </a:r>
            <a:r>
              <a:rPr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to experience sexual assault (12x for women)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More than 90%</a:t>
            </a:r>
            <a:r>
              <a:rPr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of people with developmental disabilities are sexually abused; </a:t>
            </a:r>
            <a:r>
              <a:rPr b="1"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49%</a:t>
            </a:r>
            <a:r>
              <a:rPr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will experience this </a:t>
            </a:r>
            <a:r>
              <a:rPr b="1"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at least 10 times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People with physical disabilities account for </a:t>
            </a:r>
            <a:r>
              <a:rPr b="1"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25% </a:t>
            </a:r>
            <a:r>
              <a:rPr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of nonfatal violent crimes, but only make up </a:t>
            </a:r>
            <a:r>
              <a:rPr b="1"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12%</a:t>
            </a:r>
            <a:r>
              <a:rPr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of the population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6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580" name="Google Shape;5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16"/>
          <p:cNvSpPr txBox="1"/>
          <p:nvPr/>
        </p:nvSpPr>
        <p:spPr>
          <a:xfrm>
            <a:off x="938816" y="3835083"/>
            <a:ext cx="540483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82" name="Google Shape;582;p16"/>
          <p:cNvSpPr txBox="1"/>
          <p:nvPr/>
        </p:nvSpPr>
        <p:spPr>
          <a:xfrm>
            <a:off x="427775" y="575202"/>
            <a:ext cx="1133645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Contributing factors: Disability abuse </a:t>
            </a:r>
            <a:endParaRPr/>
          </a:p>
        </p:txBody>
      </p:sp>
      <p:sp>
        <p:nvSpPr>
          <p:cNvPr id="583" name="Google Shape;583;p16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84" name="Google Shape;584;p16"/>
          <p:cNvSpPr/>
          <p:nvPr/>
        </p:nvSpPr>
        <p:spPr>
          <a:xfrm>
            <a:off x="636104" y="1702434"/>
            <a:ext cx="11555896" cy="4761428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6"/>
          <p:cNvSpPr txBox="1"/>
          <p:nvPr/>
        </p:nvSpPr>
        <p:spPr>
          <a:xfrm>
            <a:off x="1460043" y="1702434"/>
            <a:ext cx="9554797" cy="4608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strike="noStrike">
                <a:solidFill>
                  <a:srgbClr val="501549"/>
                </a:solidFill>
                <a:latin typeface="Calibri"/>
                <a:ea typeface="Calibri"/>
                <a:cs typeface="Calibri"/>
                <a:sym typeface="Calibri"/>
              </a:rPr>
              <a:t>Failure to appreciate physical signs associated with the disability​</a:t>
            </a:r>
            <a:endParaRPr b="0" i="0" sz="22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strike="noStrike">
                <a:solidFill>
                  <a:srgbClr val="501549"/>
                </a:solidFill>
                <a:latin typeface="Calibri"/>
                <a:ea typeface="Calibri"/>
                <a:cs typeface="Calibri"/>
                <a:sym typeface="Calibri"/>
              </a:rPr>
              <a:t>Failure to appreciate secondary indicators (social, emotional)​</a:t>
            </a:r>
            <a:endParaRPr b="0" i="0" sz="22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strike="noStrike">
                <a:solidFill>
                  <a:srgbClr val="501549"/>
                </a:solidFill>
                <a:latin typeface="Calibri"/>
                <a:ea typeface="Calibri"/>
                <a:cs typeface="Calibri"/>
                <a:sym typeface="Calibri"/>
              </a:rPr>
              <a:t>Dependence on others for personal care (lack of control)​</a:t>
            </a:r>
            <a:endParaRPr b="0" i="0" sz="22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strike="noStrike">
                <a:solidFill>
                  <a:srgbClr val="501549"/>
                </a:solidFill>
                <a:latin typeface="Calibri"/>
                <a:ea typeface="Calibri"/>
                <a:cs typeface="Calibri"/>
                <a:sym typeface="Calibri"/>
              </a:rPr>
              <a:t>Socialized to accept touch by anyone, especially staff​</a:t>
            </a:r>
            <a:endParaRPr b="0" i="0" sz="22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strike="noStrike">
                <a:solidFill>
                  <a:srgbClr val="501549"/>
                </a:solidFill>
                <a:latin typeface="Calibri"/>
                <a:ea typeface="Calibri"/>
                <a:cs typeface="Calibri"/>
                <a:sym typeface="Calibri"/>
              </a:rPr>
              <a:t>They may be unaware of what constitutes abuse ​</a:t>
            </a:r>
            <a:endParaRPr b="0" i="0" sz="22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strike="noStrike">
                <a:solidFill>
                  <a:srgbClr val="501549"/>
                </a:solidFill>
                <a:latin typeface="Calibri"/>
                <a:ea typeface="Calibri"/>
                <a:cs typeface="Calibri"/>
                <a:sym typeface="Calibri"/>
              </a:rPr>
              <a:t>Compliance encouraged in living environments​</a:t>
            </a:r>
            <a:endParaRPr b="0" i="0" sz="22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strike="noStrike">
                <a:solidFill>
                  <a:srgbClr val="501549"/>
                </a:solidFill>
                <a:latin typeface="Calibri"/>
                <a:ea typeface="Calibri"/>
                <a:cs typeface="Calibri"/>
                <a:sym typeface="Calibri"/>
              </a:rPr>
              <a:t>Ignored disclosures due to “lack of credibility” ​</a:t>
            </a:r>
            <a:endParaRPr b="0" i="0" sz="22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strike="noStrike">
                <a:solidFill>
                  <a:srgbClr val="501549"/>
                </a:solidFill>
                <a:latin typeface="Calibri"/>
                <a:ea typeface="Calibri"/>
                <a:cs typeface="Calibri"/>
                <a:sym typeface="Calibri"/>
              </a:rPr>
              <a:t>Difficulty understanding what a </a:t>
            </a:r>
            <a:r>
              <a:rPr b="0" i="0" lang="en-US" sz="22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stranger</a:t>
            </a:r>
            <a:r>
              <a:rPr b="0" i="0" lang="en-US" sz="2200" u="none" strike="noStrike">
                <a:solidFill>
                  <a:srgbClr val="501549"/>
                </a:solidFill>
                <a:latin typeface="Calibri"/>
                <a:ea typeface="Calibri"/>
                <a:cs typeface="Calibri"/>
                <a:sym typeface="Calibri"/>
              </a:rPr>
              <a:t> is ​</a:t>
            </a:r>
            <a:endParaRPr b="0" i="0" sz="22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strike="noStrike">
                <a:solidFill>
                  <a:srgbClr val="501549"/>
                </a:solidFill>
                <a:latin typeface="Calibri"/>
                <a:ea typeface="Calibri"/>
                <a:cs typeface="Calibri"/>
                <a:sym typeface="Calibri"/>
              </a:rPr>
              <a:t>Lack of voice (literally or figuratively) ​</a:t>
            </a:r>
            <a:endParaRPr b="0" i="0" sz="22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600"/>
              <a:buFont typeface="Arvo"/>
              <a:buNone/>
            </a:pPr>
            <a:r>
              <a:t/>
            </a:r>
            <a:endParaRPr b="0" sz="16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592" name="Google Shape;5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17"/>
          <p:cNvSpPr txBox="1"/>
          <p:nvPr/>
        </p:nvSpPr>
        <p:spPr>
          <a:xfrm>
            <a:off x="938816" y="3835083"/>
            <a:ext cx="540483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600"/>
              <a:buFont typeface="Arvo"/>
              <a:buNone/>
            </a:pPr>
            <a:r>
              <a:t/>
            </a:r>
            <a:endParaRPr b="0" sz="16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94" name="Google Shape;594;p17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1600"/>
              <a:buFont typeface="Arvo"/>
              <a:buNone/>
            </a:pPr>
            <a:r>
              <a:t/>
            </a:r>
            <a:endParaRPr b="0" sz="16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95" name="Google Shape;595;p17"/>
          <p:cNvSpPr/>
          <p:nvPr/>
        </p:nvSpPr>
        <p:spPr>
          <a:xfrm>
            <a:off x="656538" y="1582144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96" name="Google Shape;596;p17"/>
          <p:cNvSpPr/>
          <p:nvPr/>
        </p:nvSpPr>
        <p:spPr>
          <a:xfrm>
            <a:off x="3486559" y="1582144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97" name="Google Shape;597;p17"/>
          <p:cNvSpPr/>
          <p:nvPr/>
        </p:nvSpPr>
        <p:spPr>
          <a:xfrm>
            <a:off x="6264971" y="1589160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98" name="Google Shape;598;p17"/>
          <p:cNvSpPr/>
          <p:nvPr/>
        </p:nvSpPr>
        <p:spPr>
          <a:xfrm>
            <a:off x="9043383" y="1602047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99" name="Google Shape;599;p17"/>
          <p:cNvSpPr txBox="1"/>
          <p:nvPr/>
        </p:nvSpPr>
        <p:spPr>
          <a:xfrm>
            <a:off x="9183562" y="2137938"/>
            <a:ext cx="220479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Person/home is messy, dirty 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smells bad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00" name="Google Shape;600;p17"/>
          <p:cNvSpPr/>
          <p:nvPr/>
        </p:nvSpPr>
        <p:spPr>
          <a:xfrm>
            <a:off x="664769" y="3158281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01" name="Google Shape;601;p17"/>
          <p:cNvSpPr/>
          <p:nvPr/>
        </p:nvSpPr>
        <p:spPr>
          <a:xfrm>
            <a:off x="3486559" y="3174841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02" name="Google Shape;602;p17"/>
          <p:cNvSpPr/>
          <p:nvPr/>
        </p:nvSpPr>
        <p:spPr>
          <a:xfrm>
            <a:off x="6259563" y="3144237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03" name="Google Shape;603;p17"/>
          <p:cNvSpPr/>
          <p:nvPr/>
        </p:nvSpPr>
        <p:spPr>
          <a:xfrm>
            <a:off x="9032567" y="3164678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04" name="Google Shape;604;p17"/>
          <p:cNvSpPr txBox="1"/>
          <p:nvPr/>
        </p:nvSpPr>
        <p:spPr>
          <a:xfrm>
            <a:off x="9183562" y="3698596"/>
            <a:ext cx="235818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Changes in emotional or social functioning; acting out 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05" name="Google Shape;605;p17"/>
          <p:cNvSpPr/>
          <p:nvPr/>
        </p:nvSpPr>
        <p:spPr>
          <a:xfrm>
            <a:off x="664769" y="4786849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06" name="Google Shape;606;p17"/>
          <p:cNvSpPr/>
          <p:nvPr/>
        </p:nvSpPr>
        <p:spPr>
          <a:xfrm>
            <a:off x="3486556" y="4803617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6259563" y="4786849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9030039" y="4780981"/>
            <a:ext cx="2478508" cy="137690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09" name="Google Shape;609;p17"/>
          <p:cNvSpPr txBox="1"/>
          <p:nvPr/>
        </p:nvSpPr>
        <p:spPr>
          <a:xfrm>
            <a:off x="9172040" y="5306648"/>
            <a:ext cx="23261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Genital injury, pain, STDs, unusual sexual behavior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10" name="Google Shape;610;p17"/>
          <p:cNvSpPr txBox="1"/>
          <p:nvPr/>
        </p:nvSpPr>
        <p:spPr>
          <a:xfrm>
            <a:off x="651807" y="2150637"/>
            <a:ext cx="24785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Unexplained bruises, cuts, burns, scars,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signs of restraint  ​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11" name="Google Shape;611;p17"/>
          <p:cNvSpPr txBox="1"/>
          <p:nvPr/>
        </p:nvSpPr>
        <p:spPr>
          <a:xfrm>
            <a:off x="3640137" y="2130198"/>
            <a:ext cx="21737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Bed sores or other preventable conditions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12" name="Google Shape;612;p17"/>
          <p:cNvSpPr txBox="1"/>
          <p:nvPr/>
        </p:nvSpPr>
        <p:spPr>
          <a:xfrm>
            <a:off x="6323736" y="2136532"/>
            <a:ext cx="237053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Lacks necessary medical aids (glasses, walker, meds)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13" name="Google Shape;613;p17"/>
          <p:cNvSpPr txBox="1"/>
          <p:nvPr/>
        </p:nvSpPr>
        <p:spPr>
          <a:xfrm>
            <a:off x="593231" y="3698596"/>
            <a:ext cx="244646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Stops taking part in activities they enjoy; isolation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14" name="Google Shape;614;p17"/>
          <p:cNvSpPr txBox="1"/>
          <p:nvPr/>
        </p:nvSpPr>
        <p:spPr>
          <a:xfrm>
            <a:off x="3604193" y="3704440"/>
            <a:ext cx="232365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Hazardous or unsafe living conditions; hoarding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15" name="Google Shape;615;p17"/>
          <p:cNvSpPr txBox="1"/>
          <p:nvPr/>
        </p:nvSpPr>
        <p:spPr>
          <a:xfrm>
            <a:off x="6411928" y="3659426"/>
            <a:ext cx="21737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Insufficient care, unpaid bills, eviction notices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16" name="Google Shape;616;p17"/>
          <p:cNvSpPr txBox="1"/>
          <p:nvPr/>
        </p:nvSpPr>
        <p:spPr>
          <a:xfrm>
            <a:off x="817134" y="5306648"/>
            <a:ext cx="217377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Behavioral changes in the presence of certain people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17" name="Google Shape;617;p17"/>
          <p:cNvSpPr txBox="1"/>
          <p:nvPr/>
        </p:nvSpPr>
        <p:spPr>
          <a:xfrm>
            <a:off x="3462166" y="5338333"/>
            <a:ext cx="23261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Unexplained weight loss/changes in eating patterns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18" name="Google Shape;618;p17"/>
          <p:cNvSpPr txBox="1"/>
          <p:nvPr/>
        </p:nvSpPr>
        <p:spPr>
          <a:xfrm>
            <a:off x="6297125" y="5320702"/>
            <a:ext cx="23261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Changes in functioning, ADLS, sleeping habits</a:t>
            </a:r>
            <a:endParaRPr sz="16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Sling with solid fill" id="619" name="Google Shape;6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7179" y="1608870"/>
            <a:ext cx="408577" cy="408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hesive Bandage with solid fill" id="620" name="Google Shape;62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4528" y="1589160"/>
            <a:ext cx="402567" cy="402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icine with solid fill" id="621" name="Google Shape;62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6046" y="1571863"/>
            <a:ext cx="448728" cy="448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ry face with solid fill with solid fill" id="622" name="Google Shape;62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94445" y="3236907"/>
            <a:ext cx="502062" cy="502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ined Clothing with solid fill" id="623" name="Google Shape;623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24458" y="1571863"/>
            <a:ext cx="493485" cy="493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ried face with solid fill with solid fill" id="624" name="Google Shape;624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52992" y="3190511"/>
            <a:ext cx="502061" cy="502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ilt/Cracked Glass Of Milk with solid fill" id="625" name="Google Shape;625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74780" y="3204610"/>
            <a:ext cx="502061" cy="502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bt with solid fill" id="626" name="Google Shape;626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98627" y="3156472"/>
            <a:ext cx="502062" cy="502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in in head with solid fill" id="627" name="Google Shape;627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52992" y="4834033"/>
            <a:ext cx="502062" cy="502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 eating with solid fill" id="628" name="Google Shape;628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471297" y="4823189"/>
            <a:ext cx="550025" cy="55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eep with solid fill" id="629" name="Google Shape;629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169593" y="4754823"/>
            <a:ext cx="625616" cy="625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fused face with solid fill with solid fill" id="630" name="Google Shape;630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094446" y="4823189"/>
            <a:ext cx="502061" cy="5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17"/>
          <p:cNvSpPr txBox="1"/>
          <p:nvPr/>
        </p:nvSpPr>
        <p:spPr>
          <a:xfrm>
            <a:off x="1445022" y="367719"/>
            <a:ext cx="964428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SIGNS OF ABUSE IN OLDER ADULTS 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32" name="Google Shape;632;p17"/>
          <p:cNvSpPr txBox="1"/>
          <p:nvPr/>
        </p:nvSpPr>
        <p:spPr>
          <a:xfrm>
            <a:off x="1284185" y="6325170"/>
            <a:ext cx="9948188" cy="400110"/>
          </a:xfrm>
          <a:prstGeom prst="rect">
            <a:avLst/>
          </a:prstGeom>
          <a:solidFill>
            <a:srgbClr val="F9FDC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excessive compliance with staff, self-harming, low self-esteem, attention-seeking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8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639" name="Google Shape;6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18"/>
          <p:cNvSpPr txBox="1"/>
          <p:nvPr/>
        </p:nvSpPr>
        <p:spPr>
          <a:xfrm>
            <a:off x="938816" y="3835083"/>
            <a:ext cx="540483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41" name="Google Shape;641;p18"/>
          <p:cNvSpPr txBox="1"/>
          <p:nvPr/>
        </p:nvSpPr>
        <p:spPr>
          <a:xfrm>
            <a:off x="1439103" y="458735"/>
            <a:ext cx="957071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Relationship of victim to offender: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Violent victimization  </a:t>
            </a:r>
            <a:endParaRPr/>
          </a:p>
        </p:txBody>
      </p:sp>
      <p:sp>
        <p:nvSpPr>
          <p:cNvPr id="642" name="Google Shape;642;p18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pie chart with different colored circles" id="643" name="Google Shape;643;p18"/>
          <p:cNvPicPr preferRelativeResize="0"/>
          <p:nvPr/>
        </p:nvPicPr>
        <p:blipFill rotWithShape="1">
          <a:blip r:embed="rId4">
            <a:alphaModFix/>
          </a:blip>
          <a:srcRect b="0" l="0" r="15530" t="9576"/>
          <a:stretch/>
        </p:blipFill>
        <p:spPr>
          <a:xfrm>
            <a:off x="2352156" y="1837639"/>
            <a:ext cx="7744604" cy="466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9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650" name="Google Shape;6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9"/>
          <p:cNvSpPr txBox="1"/>
          <p:nvPr/>
        </p:nvSpPr>
        <p:spPr>
          <a:xfrm>
            <a:off x="938816" y="3835083"/>
            <a:ext cx="540483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52" name="Google Shape;652;p19"/>
          <p:cNvSpPr txBox="1"/>
          <p:nvPr/>
        </p:nvSpPr>
        <p:spPr>
          <a:xfrm>
            <a:off x="933667" y="420262"/>
            <a:ext cx="9570711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Impacts of Abuse  </a:t>
            </a:r>
            <a:endParaRPr/>
          </a:p>
        </p:txBody>
      </p:sp>
      <p:sp>
        <p:nvSpPr>
          <p:cNvPr id="653" name="Google Shape;653;p19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graphicFrame>
        <p:nvGraphicFramePr>
          <p:cNvPr id="654" name="Google Shape;654;p19"/>
          <p:cNvGraphicFramePr/>
          <p:nvPr/>
        </p:nvGraphicFramePr>
        <p:xfrm>
          <a:off x="933667" y="15460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{C7599F84-60BA-47A6-8B18-14F96A646EA9}</a:tableStyleId>
              </a:tblPr>
              <a:tblGrid>
                <a:gridCol w="3453925"/>
                <a:gridCol w="7090600"/>
              </a:tblGrid>
              <a:tr h="754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 u="none" cap="none" strike="noStrike">
                          <a:solidFill>
                            <a:srgbClr val="5015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Physical illness/worsening of medical conditions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EE8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3F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Increased hospitalizations increase human and financial costs</a:t>
                      </a:r>
                      <a:endParaRPr sz="1900">
                        <a:solidFill>
                          <a:srgbClr val="003F3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EEBFB"/>
                    </a:solidFill>
                  </a:tcPr>
                </a:tc>
              </a:tr>
              <a:tr h="582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5015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Increased risk of death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EE8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900" u="none" strike="noStrike">
                          <a:solidFill>
                            <a:srgbClr val="003F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 moderate abuse increases risk by 300 percent </a:t>
                      </a:r>
                      <a:endParaRPr sz="1900">
                        <a:solidFill>
                          <a:srgbClr val="003F3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EEBFB"/>
                    </a:solidFill>
                  </a:tcPr>
                </a:tc>
              </a:tr>
              <a:tr h="729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5015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 &amp;/or worsening behavioral health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EE8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900" u="none" strike="noStrike">
                          <a:solidFill>
                            <a:srgbClr val="003F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Depression, Anxiety, PTSD, substance use </a:t>
                      </a:r>
                      <a:endParaRPr sz="1900">
                        <a:solidFill>
                          <a:srgbClr val="003F3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EEBFB"/>
                    </a:solidFill>
                  </a:tcPr>
                </a:tc>
              </a:tr>
              <a:tr h="721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5015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Isolation &amp; loss of social contact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EE8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900" u="none" strike="noStrike">
                          <a:solidFill>
                            <a:srgbClr val="003F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of mobility, trust, home, this compounds other issues</a:t>
                      </a:r>
                      <a:endParaRPr sz="1900">
                        <a:solidFill>
                          <a:srgbClr val="003F3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EEBFB"/>
                    </a:solidFill>
                  </a:tcPr>
                </a:tc>
              </a:tr>
              <a:tr h="582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5015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Financial cost of exploitation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EE8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900" u="none" strike="noStrike">
                          <a:solidFill>
                            <a:srgbClr val="003F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Ranges between $2.6 – 36.5 BILLION annually </a:t>
                      </a:r>
                      <a:endParaRPr sz="1900">
                        <a:solidFill>
                          <a:srgbClr val="003F3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EEBFB"/>
                    </a:solidFill>
                  </a:tcPr>
                </a:tc>
              </a:tr>
              <a:tr h="729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5015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Suicide risk is high, including passive suicide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EE8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900" u="none" strike="noStrike">
                          <a:solidFill>
                            <a:srgbClr val="003F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highest rate of suicide is in adults over 85, and 75-84</a:t>
                      </a:r>
                      <a:endParaRPr sz="1900">
                        <a:solidFill>
                          <a:srgbClr val="003F3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EEBFB"/>
                    </a:solidFill>
                  </a:tcPr>
                </a:tc>
              </a:tr>
              <a:tr h="729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5015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of home, financial security, autonomy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EE8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900" u="none" strike="noStrike">
                          <a:solidFill>
                            <a:srgbClr val="003F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Impacts of exploitation, injury, worsening of medical conditions </a:t>
                      </a:r>
                      <a:endParaRPr sz="1900">
                        <a:solidFill>
                          <a:srgbClr val="003F3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EEB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white pattern&#10;&#10;Description automatically generated" id="326" name="Google Shape;32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06319" cy="686031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"/>
          <p:cNvSpPr/>
          <p:nvPr/>
        </p:nvSpPr>
        <p:spPr>
          <a:xfrm>
            <a:off x="612949" y="492369"/>
            <a:ext cx="10972800" cy="5938575"/>
          </a:xfrm>
          <a:prstGeom prst="rect">
            <a:avLst/>
          </a:prstGeom>
          <a:solidFill>
            <a:srgbClr val="EEF7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28" name="Google Shape;328;p2"/>
          <p:cNvSpPr txBox="1"/>
          <p:nvPr/>
        </p:nvSpPr>
        <p:spPr>
          <a:xfrm>
            <a:off x="1764033" y="2353270"/>
            <a:ext cx="8651670" cy="1015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3600"/>
              <a:buFont typeface="Arvo"/>
              <a:buNone/>
            </a:pPr>
            <a:r>
              <a:t/>
            </a:r>
            <a:endParaRPr b="0" i="0" sz="3600" u="none" cap="none" strike="noStrike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29" name="Google Shape;329;p2"/>
          <p:cNvSpPr txBox="1"/>
          <p:nvPr/>
        </p:nvSpPr>
        <p:spPr>
          <a:xfrm>
            <a:off x="1709858" y="4025085"/>
            <a:ext cx="8760021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3000"/>
              <a:buFont typeface="Arvo"/>
              <a:buNone/>
            </a:pPr>
            <a:r>
              <a:t/>
            </a:r>
            <a:endParaRPr b="1" i="0" sz="3000" u="none" cap="none" strike="noStrike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30" name="Google Shape;330;p2"/>
          <p:cNvSpPr/>
          <p:nvPr/>
        </p:nvSpPr>
        <p:spPr>
          <a:xfrm>
            <a:off x="787476" y="2067554"/>
            <a:ext cx="10617048" cy="4058105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The following presentation contains materials and content that may be disturbing to some participants. ​</a:t>
            </a:r>
            <a:endParaRPr b="0" i="0" sz="1800" u="none" cap="none" strike="noStrike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Please feel free to leave the room or the session to care for yourself if you become distressed by the content in this presentation. ​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There is no guarantee of privacy in a public learning environment should you choose to share personal stories of abuse. </a:t>
            </a:r>
            <a:endParaRPr b="0" i="0" sz="2200" u="none" cap="none" strike="noStrike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31" name="Google Shape;331;p2"/>
          <p:cNvSpPr txBox="1"/>
          <p:nvPr/>
        </p:nvSpPr>
        <p:spPr>
          <a:xfrm>
            <a:off x="2630197" y="794075"/>
            <a:ext cx="69086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TRIGGER WARNING</a:t>
            </a:r>
            <a:endParaRPr b="0" i="0" sz="1800" u="none" cap="none" strike="noStrik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green pattern&#10;&#10;Description automatically generated" id="660" name="Google Shape;6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0"/>
          <p:cNvSpPr/>
          <p:nvPr/>
        </p:nvSpPr>
        <p:spPr>
          <a:xfrm>
            <a:off x="897231" y="1634824"/>
            <a:ext cx="5030603" cy="4918379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0"/>
          <p:cNvSpPr txBox="1"/>
          <p:nvPr/>
        </p:nvSpPr>
        <p:spPr>
          <a:xfrm>
            <a:off x="1621213" y="1977570"/>
            <a:ext cx="358719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501549"/>
                </a:solidFill>
                <a:latin typeface="Calibri"/>
                <a:ea typeface="Calibri"/>
                <a:cs typeface="Calibri"/>
                <a:sym typeface="Calibri"/>
              </a:rPr>
              <a:t>Educate and Advocate </a:t>
            </a:r>
            <a:endParaRPr sz="2600">
              <a:solidFill>
                <a:srgbClr val="5015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20"/>
          <p:cNvSpPr txBox="1"/>
          <p:nvPr/>
        </p:nvSpPr>
        <p:spPr>
          <a:xfrm>
            <a:off x="1041005" y="2467703"/>
            <a:ext cx="4734170" cy="3728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Educate yourself about abuse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Educate clients about abuse 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Build confidence in the client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Speak up when you see something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Take all disclosures seriously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Utilize advocacy groups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Promote a “no secrets” policy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Visit often, make your presence known </a:t>
            </a:r>
            <a:endParaRPr/>
          </a:p>
        </p:txBody>
      </p:sp>
      <p:sp>
        <p:nvSpPr>
          <p:cNvPr id="664" name="Google Shape;664;p20"/>
          <p:cNvSpPr/>
          <p:nvPr/>
        </p:nvSpPr>
        <p:spPr>
          <a:xfrm>
            <a:off x="6509543" y="1634824"/>
            <a:ext cx="5030795" cy="4918378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0"/>
          <p:cNvSpPr txBox="1"/>
          <p:nvPr/>
        </p:nvSpPr>
        <p:spPr>
          <a:xfrm>
            <a:off x="7163952" y="1972232"/>
            <a:ext cx="370590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501549"/>
                </a:solidFill>
                <a:latin typeface="Calibri"/>
                <a:ea typeface="Calibri"/>
                <a:cs typeface="Calibri"/>
                <a:sym typeface="Calibri"/>
              </a:rPr>
              <a:t>Build Protective Factors </a:t>
            </a:r>
            <a:endParaRPr/>
          </a:p>
        </p:txBody>
      </p:sp>
      <p:sp>
        <p:nvSpPr>
          <p:cNvPr id="666" name="Google Shape;666;p20"/>
          <p:cNvSpPr txBox="1"/>
          <p:nvPr/>
        </p:nvSpPr>
        <p:spPr>
          <a:xfrm>
            <a:off x="6697795" y="2467703"/>
            <a:ext cx="4640106" cy="3728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Stay engaged in the community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Access social services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Support primary caregivers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Stay as physically active as possible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Research caregivers and facilities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Pay attention to financial red flags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Access behavioral health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Utilize legal services early </a:t>
            </a:r>
            <a:endParaRPr/>
          </a:p>
        </p:txBody>
      </p:sp>
      <p:sp>
        <p:nvSpPr>
          <p:cNvPr id="667" name="Google Shape;667;p20"/>
          <p:cNvSpPr txBox="1"/>
          <p:nvPr/>
        </p:nvSpPr>
        <p:spPr>
          <a:xfrm>
            <a:off x="2644574" y="405887"/>
            <a:ext cx="69086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Preventing Abuse  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green pattern&#10;&#10;Description automatically generated" id="673" name="Google Shape;67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21"/>
          <p:cNvSpPr/>
          <p:nvPr/>
        </p:nvSpPr>
        <p:spPr>
          <a:xfrm>
            <a:off x="804461" y="1584072"/>
            <a:ext cx="11019677" cy="4654299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5" name="Google Shape;675;p21"/>
          <p:cNvGrpSpPr/>
          <p:nvPr/>
        </p:nvGrpSpPr>
        <p:grpSpPr>
          <a:xfrm>
            <a:off x="1001342" y="1838480"/>
            <a:ext cx="747410" cy="4215959"/>
            <a:chOff x="633918" y="947907"/>
            <a:chExt cx="980872" cy="5799162"/>
          </a:xfrm>
        </p:grpSpPr>
        <p:pic>
          <p:nvPicPr>
            <p:cNvPr descr="Badge 1 with solid fill" id="676" name="Google Shape;676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9859" y="947907"/>
              <a:ext cx="954931" cy="9549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adge with solid fill" id="677" name="Google Shape;677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9859" y="1917480"/>
              <a:ext cx="954931" cy="9549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adge 3 with solid fill" id="678" name="Google Shape;678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9859" y="2887053"/>
              <a:ext cx="954931" cy="9549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adge 4 with solid fill" id="679" name="Google Shape;679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59859" y="3856626"/>
              <a:ext cx="954931" cy="9549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adge 5 with solid fill" id="680" name="Google Shape;680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49276" y="4826199"/>
              <a:ext cx="954931" cy="9549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adge 6 with solid fill" id="681" name="Google Shape;681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33918" y="5792138"/>
              <a:ext cx="954931" cy="9549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2" name="Google Shape;682;p21"/>
          <p:cNvSpPr txBox="1"/>
          <p:nvPr/>
        </p:nvSpPr>
        <p:spPr>
          <a:xfrm>
            <a:off x="1780736" y="1950301"/>
            <a:ext cx="83807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If you suspect abuse, ask! Many victims will not spontaneously disclose.</a:t>
            </a:r>
            <a:endParaRPr/>
          </a:p>
        </p:txBody>
      </p:sp>
      <p:sp>
        <p:nvSpPr>
          <p:cNvPr id="683" name="Google Shape;683;p21"/>
          <p:cNvSpPr txBox="1"/>
          <p:nvPr/>
        </p:nvSpPr>
        <p:spPr>
          <a:xfrm>
            <a:off x="1780737" y="2639933"/>
            <a:ext cx="838076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If a victim discloses, take it seriously</a:t>
            </a:r>
            <a:r>
              <a:rPr b="0" i="0" lang="en-US" sz="22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684" name="Google Shape;684;p21"/>
          <p:cNvSpPr txBox="1"/>
          <p:nvPr/>
        </p:nvSpPr>
        <p:spPr>
          <a:xfrm>
            <a:off x="1780736" y="3372860"/>
            <a:ext cx="83807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Provide emotional support. Validate their experience and their feelings.</a:t>
            </a:r>
            <a:endParaRPr/>
          </a:p>
        </p:txBody>
      </p:sp>
      <p:sp>
        <p:nvSpPr>
          <p:cNvPr id="685" name="Google Shape;685;p21"/>
          <p:cNvSpPr txBox="1"/>
          <p:nvPr/>
        </p:nvSpPr>
        <p:spPr>
          <a:xfrm>
            <a:off x="1780736" y="3946460"/>
            <a:ext cx="940992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Assess the current risk &amp; develop a safety plan. This may involve calling law enforcement, depending on the situation, &amp; working with other providers.</a:t>
            </a:r>
            <a:endParaRPr/>
          </a:p>
        </p:txBody>
      </p:sp>
      <p:sp>
        <p:nvSpPr>
          <p:cNvPr id="686" name="Google Shape;686;p21"/>
          <p:cNvSpPr txBox="1"/>
          <p:nvPr/>
        </p:nvSpPr>
        <p:spPr>
          <a:xfrm>
            <a:off x="1780736" y="4733094"/>
            <a:ext cx="92059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Report immediately. Everyone is a mandated reporter. There are criminal penalties for failure to report. </a:t>
            </a:r>
            <a:endParaRPr/>
          </a:p>
        </p:txBody>
      </p:sp>
      <p:sp>
        <p:nvSpPr>
          <p:cNvPr id="687" name="Google Shape;687;p21"/>
          <p:cNvSpPr txBox="1"/>
          <p:nvPr/>
        </p:nvSpPr>
        <p:spPr>
          <a:xfrm>
            <a:off x="1780736" y="5529986"/>
            <a:ext cx="96068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Document everything – what the victim said, dates, who you spoke to &amp; what they said.</a:t>
            </a:r>
            <a:endParaRPr/>
          </a:p>
        </p:txBody>
      </p:sp>
      <p:sp>
        <p:nvSpPr>
          <p:cNvPr id="688" name="Google Shape;688;p21"/>
          <p:cNvSpPr txBox="1"/>
          <p:nvPr/>
        </p:nvSpPr>
        <p:spPr>
          <a:xfrm>
            <a:off x="2644574" y="377132"/>
            <a:ext cx="69086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HOW TO RESPOND  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2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695" name="Google Shape;69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22"/>
          <p:cNvSpPr txBox="1"/>
          <p:nvPr/>
        </p:nvSpPr>
        <p:spPr>
          <a:xfrm>
            <a:off x="938816" y="3835083"/>
            <a:ext cx="540483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97" name="Google Shape;697;p22"/>
          <p:cNvSpPr txBox="1"/>
          <p:nvPr/>
        </p:nvSpPr>
        <p:spPr>
          <a:xfrm>
            <a:off x="1206838" y="621547"/>
            <a:ext cx="69086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NMAPS Three-pronged model  </a:t>
            </a:r>
            <a:endParaRPr/>
          </a:p>
        </p:txBody>
      </p:sp>
      <p:sp>
        <p:nvSpPr>
          <p:cNvPr id="698" name="Google Shape;698;p22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99" name="Google Shape;699;p22"/>
          <p:cNvSpPr txBox="1"/>
          <p:nvPr/>
        </p:nvSpPr>
        <p:spPr>
          <a:xfrm>
            <a:off x="1513753" y="2399567"/>
            <a:ext cx="385806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Cyclic in nature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Outreach, engagement &amp; support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01549"/>
                </a:solidFill>
                <a:latin typeface="Arvo"/>
                <a:ea typeface="Arvo"/>
                <a:cs typeface="Arvo"/>
                <a:sym typeface="Arvo"/>
              </a:rPr>
              <a:t>Always considering safety, autonomy &amp; least restrictive interventions 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501549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700" name="Google Shape;700;p22"/>
          <p:cNvGrpSpPr/>
          <p:nvPr/>
        </p:nvGrpSpPr>
        <p:grpSpPr>
          <a:xfrm>
            <a:off x="5941643" y="1558747"/>
            <a:ext cx="5068515" cy="4771748"/>
            <a:chOff x="5403573" y="1441866"/>
            <a:chExt cx="5068515" cy="4771748"/>
          </a:xfrm>
        </p:grpSpPr>
        <p:grpSp>
          <p:nvGrpSpPr>
            <p:cNvPr id="701" name="Google Shape;701;p22"/>
            <p:cNvGrpSpPr/>
            <p:nvPr/>
          </p:nvGrpSpPr>
          <p:grpSpPr>
            <a:xfrm>
              <a:off x="5476194" y="1441866"/>
              <a:ext cx="4758516" cy="4771748"/>
              <a:chOff x="1443172" y="322753"/>
              <a:chExt cx="4758516" cy="4771748"/>
            </a:xfrm>
          </p:grpSpPr>
          <p:sp>
            <p:nvSpPr>
              <p:cNvPr id="702" name="Google Shape;702;p22"/>
              <p:cNvSpPr/>
              <p:nvPr/>
            </p:nvSpPr>
            <p:spPr>
              <a:xfrm>
                <a:off x="5178780" y="1519702"/>
                <a:ext cx="653823" cy="4797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22"/>
              <p:cNvSpPr txBox="1"/>
              <p:nvPr/>
            </p:nvSpPr>
            <p:spPr>
              <a:xfrm>
                <a:off x="5178780" y="1519702"/>
                <a:ext cx="653823" cy="4797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vo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04" name="Google Shape;704;p22"/>
              <p:cNvSpPr/>
              <p:nvPr/>
            </p:nvSpPr>
            <p:spPr>
              <a:xfrm>
                <a:off x="1443172" y="323659"/>
                <a:ext cx="4728017" cy="4728017"/>
              </a:xfrm>
              <a:custGeom>
                <a:rect b="b" l="l" r="r" t="t"/>
                <a:pathLst>
                  <a:path extrusionOk="0" h="120000" w="120000">
                    <a:moveTo>
                      <a:pt x="109939" y="41072"/>
                    </a:moveTo>
                    <a:lnTo>
                      <a:pt x="109939" y="41072"/>
                    </a:lnTo>
                    <a:cubicBezTo>
                      <a:pt x="120186" y="68107"/>
                      <a:pt x="107058" y="98389"/>
                      <a:pt x="80320" y="109389"/>
                    </a:cubicBezTo>
                    <a:lnTo>
                      <a:pt x="81863" y="115735"/>
                    </a:lnTo>
                    <a:lnTo>
                      <a:pt x="71450" y="107089"/>
                    </a:lnTo>
                    <a:lnTo>
                      <a:pt x="76410" y="93310"/>
                    </a:lnTo>
                    <a:lnTo>
                      <a:pt x="77950" y="99641"/>
                    </a:lnTo>
                    <a:cubicBezTo>
                      <a:pt x="98875" y="90166"/>
                      <a:pt x="108832" y="66057"/>
                      <a:pt x="100691" y="44577"/>
                    </a:cubicBezTo>
                    <a:close/>
                  </a:path>
                </a:pathLst>
              </a:custGeom>
              <a:solidFill>
                <a:srgbClr val="77BBAE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22"/>
              <p:cNvSpPr/>
              <p:nvPr/>
            </p:nvSpPr>
            <p:spPr>
              <a:xfrm>
                <a:off x="3450619" y="4363738"/>
                <a:ext cx="815351" cy="525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22"/>
              <p:cNvSpPr txBox="1"/>
              <p:nvPr/>
            </p:nvSpPr>
            <p:spPr>
              <a:xfrm>
                <a:off x="3450619" y="4363738"/>
                <a:ext cx="815351" cy="525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3000" lIns="33000" spcFirstLastPara="1" rIns="33000" wrap="square" tIns="33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Arvo"/>
                  <a:buNone/>
                </a:pPr>
                <a:r>
                  <a:t/>
                </a:r>
                <a:endParaRPr sz="2600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07" name="Google Shape;707;p22"/>
              <p:cNvSpPr/>
              <p:nvPr/>
            </p:nvSpPr>
            <p:spPr>
              <a:xfrm>
                <a:off x="1473671" y="322753"/>
                <a:ext cx="4728017" cy="4728017"/>
              </a:xfrm>
              <a:custGeom>
                <a:rect b="b" l="l" r="r" t="t"/>
                <a:pathLst>
                  <a:path extrusionOk="0" h="120000" w="120000">
                    <a:moveTo>
                      <a:pt x="49355" y="112334"/>
                    </a:moveTo>
                    <a:lnTo>
                      <a:pt x="49355" y="112334"/>
                    </a:lnTo>
                    <a:cubicBezTo>
                      <a:pt x="21691" y="106707"/>
                      <a:pt x="3184" y="80521"/>
                      <a:pt x="7114" y="52565"/>
                    </a:cubicBezTo>
                    <a:lnTo>
                      <a:pt x="859" y="50689"/>
                    </a:lnTo>
                    <a:lnTo>
                      <a:pt x="13583" y="46075"/>
                    </a:lnTo>
                    <a:lnTo>
                      <a:pt x="22964" y="57320"/>
                    </a:lnTo>
                    <a:lnTo>
                      <a:pt x="16723" y="55448"/>
                    </a:lnTo>
                    <a:lnTo>
                      <a:pt x="16723" y="55448"/>
                    </a:lnTo>
                    <a:cubicBezTo>
                      <a:pt x="14378" y="77745"/>
                      <a:pt x="29357" y="98174"/>
                      <a:pt x="51326" y="102642"/>
                    </a:cubicBezTo>
                    <a:close/>
                  </a:path>
                </a:pathLst>
              </a:custGeom>
              <a:solidFill>
                <a:srgbClr val="77BBAE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22"/>
              <p:cNvSpPr/>
              <p:nvPr/>
            </p:nvSpPr>
            <p:spPr>
              <a:xfrm>
                <a:off x="1764340" y="1390358"/>
                <a:ext cx="755919" cy="738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22"/>
              <p:cNvSpPr txBox="1"/>
              <p:nvPr/>
            </p:nvSpPr>
            <p:spPr>
              <a:xfrm>
                <a:off x="1764340" y="1390358"/>
                <a:ext cx="755919" cy="738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475" lIns="30475" spcFirstLastPara="1" rIns="30475" wrap="square" tIns="304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vo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10" name="Google Shape;710;p22"/>
              <p:cNvSpPr/>
              <p:nvPr/>
            </p:nvSpPr>
            <p:spPr>
              <a:xfrm>
                <a:off x="1459987" y="366484"/>
                <a:ext cx="4728017" cy="4728017"/>
              </a:xfrm>
              <a:custGeom>
                <a:rect b="b" l="l" r="r" t="t"/>
                <a:pathLst>
                  <a:path extrusionOk="0" h="120000" w="120000">
                    <a:moveTo>
                      <a:pt x="21351" y="23143"/>
                    </a:moveTo>
                    <a:lnTo>
                      <a:pt x="21351" y="23143"/>
                    </a:lnTo>
                    <a:cubicBezTo>
                      <a:pt x="41478" y="2037"/>
                      <a:pt x="74815" y="981"/>
                      <a:pt x="96238" y="20769"/>
                    </a:cubicBezTo>
                    <a:lnTo>
                      <a:pt x="101343" y="16698"/>
                    </a:lnTo>
                    <a:lnTo>
                      <a:pt x="97887" y="29784"/>
                    </a:lnTo>
                    <a:lnTo>
                      <a:pt x="83300" y="31087"/>
                    </a:lnTo>
                    <a:lnTo>
                      <a:pt x="88394" y="27025"/>
                    </a:lnTo>
                    <a:lnTo>
                      <a:pt x="88394" y="27025"/>
                    </a:lnTo>
                    <a:cubicBezTo>
                      <a:pt x="70833" y="11903"/>
                      <a:pt x="44502" y="13197"/>
                      <a:pt x="28508" y="29969"/>
                    </a:cubicBezTo>
                    <a:close/>
                  </a:path>
                </a:pathLst>
              </a:custGeom>
              <a:solidFill>
                <a:srgbClr val="77BBAE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11" name="Google Shape;711;p22"/>
            <p:cNvSpPr txBox="1"/>
            <p:nvPr/>
          </p:nvSpPr>
          <p:spPr>
            <a:xfrm>
              <a:off x="5615608" y="2179998"/>
              <a:ext cx="283686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PREVENTION</a:t>
              </a:r>
              <a:r>
                <a:rPr lang="en-US" sz="28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712" name="Google Shape;712;p22"/>
            <p:cNvSpPr txBox="1"/>
            <p:nvPr/>
          </p:nvSpPr>
          <p:spPr>
            <a:xfrm>
              <a:off x="7978270" y="3338532"/>
              <a:ext cx="2493818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INTERVENTION</a:t>
              </a:r>
              <a:r>
                <a:rPr b="1" lang="en-US" sz="18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713" name="Google Shape;713;p22"/>
            <p:cNvSpPr txBox="1"/>
            <p:nvPr/>
          </p:nvSpPr>
          <p:spPr>
            <a:xfrm>
              <a:off x="5403573" y="5282914"/>
              <a:ext cx="3225420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HARM REDUCTION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3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720" name="Google Shape;7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23"/>
          <p:cNvSpPr txBox="1"/>
          <p:nvPr/>
        </p:nvSpPr>
        <p:spPr>
          <a:xfrm>
            <a:off x="855550" y="497116"/>
            <a:ext cx="964428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Prevention  </a:t>
            </a:r>
            <a:endParaRPr/>
          </a:p>
        </p:txBody>
      </p:sp>
      <p:sp>
        <p:nvSpPr>
          <p:cNvPr id="722" name="Google Shape;722;p23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723" name="Google Shape;723;p23"/>
          <p:cNvSpPr/>
          <p:nvPr/>
        </p:nvSpPr>
        <p:spPr>
          <a:xfrm>
            <a:off x="938814" y="1669083"/>
            <a:ext cx="6681186" cy="1154472"/>
          </a:xfrm>
          <a:prstGeom prst="rect">
            <a:avLst/>
          </a:prstGeom>
          <a:noFill/>
          <a:ln cap="flat" cmpd="sng" w="28575">
            <a:solidFill>
              <a:srgbClr val="1369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Goal:</a:t>
            </a:r>
            <a:r>
              <a:rPr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intervene before a person becomes a victim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Emphasis:</a:t>
            </a:r>
            <a:r>
              <a:rPr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client education &amp; resource identification</a:t>
            </a:r>
            <a:endParaRPr/>
          </a:p>
        </p:txBody>
      </p:sp>
      <p:sp>
        <p:nvSpPr>
          <p:cNvPr id="724" name="Google Shape;724;p23"/>
          <p:cNvSpPr txBox="1"/>
          <p:nvPr/>
        </p:nvSpPr>
        <p:spPr>
          <a:xfrm>
            <a:off x="855550" y="3016594"/>
            <a:ext cx="7072008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Not investigations </a:t>
            </a:r>
            <a:r>
              <a:rPr lang="en-US" sz="21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– cases that do not meet criteria for investigations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Mitigating risk</a:t>
            </a:r>
            <a:r>
              <a:rPr lang="en-US" sz="21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– attempts to reduce the contributing factors associated with abuse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 u="sng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Using Community Engagement Specialists</a:t>
            </a:r>
            <a:r>
              <a:rPr lang="en-US" sz="21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– trained community health workers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 u="sng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Clinical Operations Unit</a:t>
            </a:r>
            <a:r>
              <a:rPr lang="en-US" sz="21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– trained behavioral health advisors</a:t>
            </a:r>
            <a:endParaRPr sz="2100" u="sng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3"/>
          <p:cNvSpPr/>
          <p:nvPr/>
        </p:nvSpPr>
        <p:spPr>
          <a:xfrm>
            <a:off x="7922711" y="0"/>
            <a:ext cx="4271676" cy="6857999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vo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asping hands" id="726" name="Google Shape;72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1323" y="888469"/>
            <a:ext cx="3199063" cy="2413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uple holding cane" id="727" name="Google Shape;72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1324" y="3799662"/>
            <a:ext cx="3199063" cy="241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4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734" name="Google Shape;7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24"/>
          <p:cNvSpPr txBox="1"/>
          <p:nvPr/>
        </p:nvSpPr>
        <p:spPr>
          <a:xfrm>
            <a:off x="938816" y="3835083"/>
            <a:ext cx="540483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736" name="Google Shape;736;p24"/>
          <p:cNvSpPr txBox="1"/>
          <p:nvPr/>
        </p:nvSpPr>
        <p:spPr>
          <a:xfrm>
            <a:off x="1265810" y="411603"/>
            <a:ext cx="964428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Intervention  </a:t>
            </a:r>
            <a:endParaRPr/>
          </a:p>
        </p:txBody>
      </p:sp>
      <p:sp>
        <p:nvSpPr>
          <p:cNvPr id="737" name="Google Shape;737;p24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738" name="Google Shape;738;p24"/>
          <p:cNvGrpSpPr/>
          <p:nvPr/>
        </p:nvGrpSpPr>
        <p:grpSpPr>
          <a:xfrm>
            <a:off x="663927" y="1670447"/>
            <a:ext cx="3571752" cy="4707282"/>
            <a:chOff x="451609" y="1568827"/>
            <a:chExt cx="3571752" cy="4602262"/>
          </a:xfrm>
        </p:grpSpPr>
        <p:sp>
          <p:nvSpPr>
            <p:cNvPr id="739" name="Google Shape;739;p24"/>
            <p:cNvSpPr/>
            <p:nvPr/>
          </p:nvSpPr>
          <p:spPr>
            <a:xfrm>
              <a:off x="451609" y="1568827"/>
              <a:ext cx="3571752" cy="4602262"/>
            </a:xfrm>
            <a:prstGeom prst="rect">
              <a:avLst/>
            </a:prstGeom>
            <a:solidFill>
              <a:srgbClr val="CEE8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4"/>
            <p:cNvSpPr txBox="1"/>
            <p:nvPr/>
          </p:nvSpPr>
          <p:spPr>
            <a:xfrm>
              <a:off x="754539" y="1718971"/>
              <a:ext cx="3058869" cy="742521"/>
            </a:xfrm>
            <a:prstGeom prst="rect">
              <a:avLst/>
            </a:prstGeom>
            <a:solidFill>
              <a:srgbClr val="CEE8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Beyond the typical investigation</a:t>
              </a:r>
              <a:endParaRPr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4"/>
            <p:cNvSpPr txBox="1"/>
            <p:nvPr/>
          </p:nvSpPr>
          <p:spPr>
            <a:xfrm>
              <a:off x="773019" y="2586091"/>
              <a:ext cx="2949959" cy="3052585"/>
            </a:xfrm>
            <a:prstGeom prst="rect">
              <a:avLst/>
            </a:prstGeom>
            <a:solidFill>
              <a:srgbClr val="CEE8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Original allegations investigated​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New allegations added as revealed​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Cases remain open as long as necessary​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Frequent staffing, oversight and effective documentation </a:t>
              </a:r>
              <a:endParaRPr/>
            </a:p>
          </p:txBody>
        </p:sp>
      </p:grpSp>
      <p:grpSp>
        <p:nvGrpSpPr>
          <p:cNvPr id="742" name="Google Shape;742;p24"/>
          <p:cNvGrpSpPr/>
          <p:nvPr/>
        </p:nvGrpSpPr>
        <p:grpSpPr>
          <a:xfrm>
            <a:off x="8168641" y="1670447"/>
            <a:ext cx="3571752" cy="4724504"/>
            <a:chOff x="8168641" y="1660581"/>
            <a:chExt cx="3571752" cy="4265812"/>
          </a:xfrm>
        </p:grpSpPr>
        <p:sp>
          <p:nvSpPr>
            <p:cNvPr id="743" name="Google Shape;743;p24"/>
            <p:cNvSpPr/>
            <p:nvPr/>
          </p:nvSpPr>
          <p:spPr>
            <a:xfrm>
              <a:off x="8168641" y="1660581"/>
              <a:ext cx="3571752" cy="4265812"/>
            </a:xfrm>
            <a:prstGeom prst="rect">
              <a:avLst/>
            </a:prstGeom>
            <a:solidFill>
              <a:srgbClr val="CEE8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4"/>
            <p:cNvSpPr txBox="1"/>
            <p:nvPr/>
          </p:nvSpPr>
          <p:spPr>
            <a:xfrm>
              <a:off x="8306490" y="1766947"/>
              <a:ext cx="3402791" cy="750317"/>
            </a:xfrm>
            <a:prstGeom prst="rect">
              <a:avLst/>
            </a:prstGeom>
            <a:solidFill>
              <a:srgbClr val="CEE8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Complex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cases</a:t>
              </a:r>
              <a:endParaRPr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4"/>
            <p:cNvSpPr txBox="1"/>
            <p:nvPr/>
          </p:nvSpPr>
          <p:spPr>
            <a:xfrm>
              <a:off x="8554006" y="2566731"/>
              <a:ext cx="2749227" cy="3084637"/>
            </a:xfrm>
            <a:prstGeom prst="rect">
              <a:avLst/>
            </a:prstGeom>
            <a:solidFill>
              <a:srgbClr val="CEE8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Behavioral Health ​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Substance use/</a:t>
              </a:r>
              <a:r>
                <a:rPr lang="en-US" sz="18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misuse</a:t>
              </a:r>
              <a:r>
                <a:rPr b="0" i="0" lang="en-US" sz="18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 ​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Complex family dynamics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 ​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Civil and criminal </a:t>
              </a:r>
              <a:r>
                <a:rPr lang="en-US" sz="18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cases</a:t>
              </a:r>
              <a:endParaRPr b="0" i="0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Capacity concerns​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All staffed with Clinical Operations Unit ​</a:t>
              </a:r>
              <a:endParaRPr/>
            </a:p>
          </p:txBody>
        </p:sp>
      </p:grpSp>
      <p:grpSp>
        <p:nvGrpSpPr>
          <p:cNvPr id="746" name="Google Shape;746;p24"/>
          <p:cNvGrpSpPr/>
          <p:nvPr/>
        </p:nvGrpSpPr>
        <p:grpSpPr>
          <a:xfrm>
            <a:off x="4412421" y="1670448"/>
            <a:ext cx="3579478" cy="4724503"/>
            <a:chOff x="4304785" y="1548278"/>
            <a:chExt cx="3579478" cy="4265811"/>
          </a:xfrm>
        </p:grpSpPr>
        <p:sp>
          <p:nvSpPr>
            <p:cNvPr id="747" name="Google Shape;747;p24"/>
            <p:cNvSpPr/>
            <p:nvPr/>
          </p:nvSpPr>
          <p:spPr>
            <a:xfrm>
              <a:off x="4312511" y="1548278"/>
              <a:ext cx="3571752" cy="2883054"/>
            </a:xfrm>
            <a:prstGeom prst="rect">
              <a:avLst/>
            </a:prstGeom>
            <a:solidFill>
              <a:srgbClr val="CEE8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4"/>
            <p:cNvSpPr txBox="1"/>
            <p:nvPr/>
          </p:nvSpPr>
          <p:spPr>
            <a:xfrm>
              <a:off x="4835934" y="1610369"/>
              <a:ext cx="2714662" cy="750317"/>
            </a:xfrm>
            <a:prstGeom prst="rect">
              <a:avLst/>
            </a:prstGeom>
            <a:solidFill>
              <a:srgbClr val="CEE8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Holistic approach to assessment</a:t>
              </a:r>
              <a:endParaRPr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4"/>
            <p:cNvSpPr txBox="1"/>
            <p:nvPr/>
          </p:nvSpPr>
          <p:spPr>
            <a:xfrm>
              <a:off x="4623406" y="2454426"/>
              <a:ext cx="2949959" cy="1834108"/>
            </a:xfrm>
            <a:prstGeom prst="rect">
              <a:avLst/>
            </a:prstGeom>
            <a:solidFill>
              <a:srgbClr val="CEE8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Functional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Medical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Social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Cognitive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Nutritional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Legal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**Capacity</a:t>
              </a:r>
              <a:endParaRPr b="0" i="0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ealthcare worker typing on keyboard" id="750" name="Google Shape;750;p24"/>
            <p:cNvPicPr preferRelativeResize="0"/>
            <p:nvPr/>
          </p:nvPicPr>
          <p:blipFill rotWithShape="1">
            <a:blip r:embed="rId4">
              <a:alphaModFix/>
            </a:blip>
            <a:srcRect b="0" l="0" r="15674" t="0"/>
            <a:stretch/>
          </p:blipFill>
          <p:spPr>
            <a:xfrm>
              <a:off x="4304785" y="4436465"/>
              <a:ext cx="1726947" cy="1365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iling woman with laptop on desk" id="751" name="Google Shape;751;p24"/>
            <p:cNvPicPr preferRelativeResize="0"/>
            <p:nvPr/>
          </p:nvPicPr>
          <p:blipFill rotWithShape="1">
            <a:blip r:embed="rId5">
              <a:alphaModFix/>
            </a:blip>
            <a:srcRect b="-283" l="9157" r="11059" t="284"/>
            <a:stretch/>
          </p:blipFill>
          <p:spPr>
            <a:xfrm>
              <a:off x="6250311" y="4448784"/>
              <a:ext cx="1633949" cy="13653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5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758" name="Google Shape;75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25"/>
          <p:cNvSpPr txBox="1"/>
          <p:nvPr/>
        </p:nvSpPr>
        <p:spPr>
          <a:xfrm>
            <a:off x="855550" y="497116"/>
            <a:ext cx="964428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Harm reduction  </a:t>
            </a:r>
            <a:endParaRPr/>
          </a:p>
        </p:txBody>
      </p:sp>
      <p:sp>
        <p:nvSpPr>
          <p:cNvPr id="760" name="Google Shape;760;p25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761" name="Google Shape;761;p25"/>
          <p:cNvSpPr/>
          <p:nvPr/>
        </p:nvSpPr>
        <p:spPr>
          <a:xfrm>
            <a:off x="855550" y="1800440"/>
            <a:ext cx="4474014" cy="4560444"/>
          </a:xfrm>
          <a:prstGeom prst="rect">
            <a:avLst/>
          </a:prstGeom>
          <a:noFill/>
          <a:ln cap="flat" cmpd="sng" w="28575">
            <a:solidFill>
              <a:srgbClr val="1369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What is harm reduction?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A set of practical strategies designed to reduce the risk of harm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Original application in drug/alcohol abuse setting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Principle is meeting people ”where they’re at”</a:t>
            </a:r>
            <a:endParaRPr/>
          </a:p>
        </p:txBody>
      </p:sp>
      <p:sp>
        <p:nvSpPr>
          <p:cNvPr id="762" name="Google Shape;762;p25"/>
          <p:cNvSpPr/>
          <p:nvPr/>
        </p:nvSpPr>
        <p:spPr>
          <a:xfrm>
            <a:off x="6096000" y="0"/>
            <a:ext cx="6098387" cy="6857999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vo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5"/>
          <p:cNvSpPr txBox="1"/>
          <p:nvPr/>
        </p:nvSpPr>
        <p:spPr>
          <a:xfrm>
            <a:off x="6736817" y="2769063"/>
            <a:ext cx="5087196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Can be utilized in a variety of situations</a:t>
            </a:r>
            <a:r>
              <a:rPr lang="en-US" sz="26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Drug &amp; alcohol use/abuse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Hoarding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Medication management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Medical equipment and services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Level of care and directives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Nutrition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Caregiver stress management</a:t>
            </a:r>
            <a:endParaRPr sz="18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ctor speaking with two patients" id="764" name="Google Shape;764;p25"/>
          <p:cNvPicPr preferRelativeResize="0"/>
          <p:nvPr/>
        </p:nvPicPr>
        <p:blipFill rotWithShape="1">
          <a:blip r:embed="rId4">
            <a:alphaModFix/>
          </a:blip>
          <a:srcRect b="0" l="19359" r="0" t="0"/>
          <a:stretch/>
        </p:blipFill>
        <p:spPr>
          <a:xfrm>
            <a:off x="9347057" y="497116"/>
            <a:ext cx="2499765" cy="1984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ctor holding patients hand" id="765" name="Google Shape;76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2376" y="518404"/>
            <a:ext cx="2778305" cy="1962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green pattern&#10;&#10;Description automatically generated" id="771" name="Google Shape;7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26"/>
          <p:cNvSpPr/>
          <p:nvPr/>
        </p:nvSpPr>
        <p:spPr>
          <a:xfrm>
            <a:off x="804461" y="2434799"/>
            <a:ext cx="3419856" cy="3370274"/>
          </a:xfrm>
          <a:prstGeom prst="ellipse">
            <a:avLst/>
          </a:prstGeom>
          <a:solidFill>
            <a:srgbClr val="FFFEC8"/>
          </a:solidFill>
          <a:ln cap="flat" cmpd="sng" w="19050">
            <a:solidFill>
              <a:srgbClr val="C7EDF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6"/>
          <p:cNvSpPr txBox="1"/>
          <p:nvPr/>
        </p:nvSpPr>
        <p:spPr>
          <a:xfrm>
            <a:off x="1416458" y="3389376"/>
            <a:ext cx="2195862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501549"/>
                </a:solidFill>
                <a:latin typeface="Calibri"/>
                <a:ea typeface="Calibri"/>
                <a:cs typeface="Calibri"/>
                <a:sym typeface="Calibri"/>
              </a:rPr>
              <a:t>Governmental Services Agreement (GSA)</a:t>
            </a:r>
            <a:endParaRPr sz="2600">
              <a:solidFill>
                <a:srgbClr val="5015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4" name="Google Shape;774;p26"/>
          <p:cNvGrpSpPr/>
          <p:nvPr/>
        </p:nvGrpSpPr>
        <p:grpSpPr>
          <a:xfrm>
            <a:off x="4836314" y="1609855"/>
            <a:ext cx="6813202" cy="4940812"/>
            <a:chOff x="4836314" y="1609855"/>
            <a:chExt cx="6813202" cy="4940812"/>
          </a:xfrm>
        </p:grpSpPr>
        <p:sp>
          <p:nvSpPr>
            <p:cNvPr id="775" name="Google Shape;775;p26"/>
            <p:cNvSpPr/>
            <p:nvPr/>
          </p:nvSpPr>
          <p:spPr>
            <a:xfrm>
              <a:off x="4836314" y="1609855"/>
              <a:ext cx="6813202" cy="4940812"/>
            </a:xfrm>
            <a:prstGeom prst="rect">
              <a:avLst/>
            </a:prstGeom>
            <a:solidFill>
              <a:srgbClr val="CEE8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6"/>
            <p:cNvSpPr txBox="1"/>
            <p:nvPr/>
          </p:nvSpPr>
          <p:spPr>
            <a:xfrm>
              <a:off x="5288281" y="2135481"/>
              <a:ext cx="6099047" cy="4293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3335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501549"/>
                </a:buClr>
                <a:buSzPts val="2100"/>
                <a:buFont typeface="Arial"/>
                <a:buChar char="•"/>
              </a:pPr>
              <a:r>
                <a:rPr i="0" lang="en-US" sz="21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HSD administers the State Medicaid program​</a:t>
              </a:r>
              <a:endParaRPr/>
            </a:p>
            <a:p>
              <a:pPr indent="-13335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501549"/>
                </a:buClr>
                <a:buSzPts val="2100"/>
                <a:buFont typeface="Arial"/>
                <a:buChar char="•"/>
              </a:pPr>
              <a:r>
                <a:rPr i="0" lang="en-US" sz="21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APS New Mexico is on our </a:t>
              </a:r>
              <a:r>
                <a:rPr lang="en-US" sz="21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4th</a:t>
              </a:r>
              <a:r>
                <a:rPr i="0" lang="en-US" sz="21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 year, aiding us to hire more workforce and increase pay equity​</a:t>
              </a:r>
              <a:endParaRPr/>
            </a:p>
            <a:p>
              <a:pPr indent="-13335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501549"/>
                </a:buClr>
                <a:buSzPts val="2100"/>
                <a:buFont typeface="Arial"/>
                <a:buChar char="•"/>
              </a:pPr>
              <a:r>
                <a:rPr i="0" lang="en-US" sz="21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Federal Government matches State expenditures to support “efficient and effective” administration of MEDICAID (typically 50%) ​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i="0" sz="21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3335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501549"/>
                </a:buClr>
                <a:buSzPts val="2100"/>
                <a:buFont typeface="Arial"/>
                <a:buChar char="•"/>
              </a:pPr>
              <a:r>
                <a:rPr i="0" lang="en-US" sz="21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Random Moment Time Studies ​</a:t>
              </a:r>
              <a:endParaRPr sz="21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33350" lvl="1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501549"/>
                </a:buClr>
                <a:buSzPts val="2100"/>
                <a:buFont typeface="Arial"/>
                <a:buChar char="•"/>
              </a:pPr>
              <a:r>
                <a:rPr b="0" i="0" lang="en-US" sz="2100" u="none" cap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Outreach, Facilitating Eligibility,  Transportation, Translation,  Program Planning/Policy Development/Interagency Coordination, Training, Referral/Coordination/Monitoring ​</a:t>
              </a:r>
              <a:endParaRPr/>
            </a:p>
          </p:txBody>
        </p:sp>
        <p:sp>
          <p:nvSpPr>
            <p:cNvPr id="777" name="Google Shape;777;p26"/>
            <p:cNvSpPr txBox="1"/>
            <p:nvPr/>
          </p:nvSpPr>
          <p:spPr>
            <a:xfrm>
              <a:off x="5288281" y="1635193"/>
              <a:ext cx="6099048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How it Works</a:t>
              </a:r>
              <a:endParaRPr/>
            </a:p>
          </p:txBody>
        </p:sp>
      </p:grpSp>
      <p:sp>
        <p:nvSpPr>
          <p:cNvPr id="778" name="Google Shape;778;p26"/>
          <p:cNvSpPr txBox="1"/>
          <p:nvPr/>
        </p:nvSpPr>
        <p:spPr>
          <a:xfrm>
            <a:off x="1064527" y="440357"/>
            <a:ext cx="964428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MEDICAID REIMBURSEMENT</a:t>
            </a:r>
            <a:endParaRPr sz="6000">
              <a:solidFill>
                <a:srgbClr val="482E5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green pattern&#10;&#10;Description automatically generated" id="784" name="Google Shape;78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27"/>
          <p:cNvSpPr txBox="1"/>
          <p:nvPr/>
        </p:nvSpPr>
        <p:spPr>
          <a:xfrm>
            <a:off x="781835" y="1515386"/>
            <a:ext cx="8761785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Administration for Community Living: </a:t>
            </a:r>
            <a:r>
              <a:rPr b="0" i="0" lang="en-US" sz="1800" u="sng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https://acl.gov/</a:t>
            </a: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Center for Disease Control and Prevention: </a:t>
            </a:r>
            <a:r>
              <a:rPr b="0" i="0" lang="en-US" sz="1800" u="sng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https://www.cdc.gov/</a:t>
            </a:r>
            <a:endParaRPr b="0" i="0" sz="1800" u="sng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Center for Disability Rights: </a:t>
            </a:r>
            <a:r>
              <a:rPr b="0" i="0" lang="en-US" sz="1800" u="sng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https://cdrnys.org/</a:t>
            </a: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National Coalition Against Domestic Violence: </a:t>
            </a:r>
            <a:r>
              <a:rPr b="0" i="0" lang="en-US" sz="1800" u="sng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https://ncadv.org/</a:t>
            </a:r>
            <a:endParaRPr b="0" i="0" sz="1800" u="sng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 National Institutes of Health: </a:t>
            </a:r>
            <a:r>
              <a:rPr b="0" i="0" lang="en-US" sz="1800" u="sng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https://www.nih.gov/</a:t>
            </a: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Office for Victims of Crime:  </a:t>
            </a:r>
            <a:r>
              <a:rPr b="0" i="0" lang="en-US" sz="1800" u="sng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https://ovc.ojp.gov/</a:t>
            </a: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US Census Bureau:  </a:t>
            </a:r>
            <a:r>
              <a:rPr b="0" i="0" lang="en-US" sz="1800" u="sng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https://www.census.gov/</a:t>
            </a: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US Department of Justice: </a:t>
            </a:r>
            <a:r>
              <a:rPr b="0" i="0" lang="en-US" sz="1800" u="sng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https://www.justice.gov/</a:t>
            </a: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World Health Organization:  </a:t>
            </a:r>
            <a:r>
              <a:rPr b="0" i="0" lang="en-US" sz="1800" u="sng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https://www.who.int/</a:t>
            </a:r>
            <a:r>
              <a:rPr b="0" i="0" lang="en-US" sz="18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 ​</a:t>
            </a:r>
            <a:endParaRPr/>
          </a:p>
        </p:txBody>
      </p:sp>
      <p:sp>
        <p:nvSpPr>
          <p:cNvPr id="786" name="Google Shape;786;p27"/>
          <p:cNvSpPr txBox="1"/>
          <p:nvPr/>
        </p:nvSpPr>
        <p:spPr>
          <a:xfrm>
            <a:off x="906376" y="325338"/>
            <a:ext cx="964428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REFERENCES</a:t>
            </a:r>
            <a:endParaRPr sz="6000">
              <a:solidFill>
                <a:srgbClr val="482E5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B8D"/>
        </a:solidFill>
      </p:bgPr>
    </p:bg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8"/>
          <p:cNvSpPr txBox="1"/>
          <p:nvPr/>
        </p:nvSpPr>
        <p:spPr>
          <a:xfrm>
            <a:off x="3054699" y="1296237"/>
            <a:ext cx="609934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/>
          </a:p>
        </p:txBody>
      </p:sp>
      <p:sp>
        <p:nvSpPr>
          <p:cNvPr id="793" name="Google Shape;793;p28"/>
          <p:cNvSpPr txBox="1"/>
          <p:nvPr/>
        </p:nvSpPr>
        <p:spPr>
          <a:xfrm>
            <a:off x="3816668" y="2840902"/>
            <a:ext cx="4551903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Questions?</a:t>
            </a:r>
            <a:endParaRPr/>
          </a:p>
        </p:txBody>
      </p:sp>
      <p:sp>
        <p:nvSpPr>
          <p:cNvPr id="794" name="Google Shape;794;p28"/>
          <p:cNvSpPr txBox="1"/>
          <p:nvPr/>
        </p:nvSpPr>
        <p:spPr>
          <a:xfrm>
            <a:off x="2403230" y="4156763"/>
            <a:ext cx="738553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Contact: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Roberta.Farley@altsd.nm.gov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505-309-2360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B8D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business card&#10;&#10;Description automatically generated" id="800" name="Google Shape;800;p29"/>
          <p:cNvPicPr preferRelativeResize="0"/>
          <p:nvPr/>
        </p:nvPicPr>
        <p:blipFill rotWithShape="1">
          <a:blip r:embed="rId3">
            <a:alphaModFix/>
          </a:blip>
          <a:srcRect b="10500" l="0" r="0" t="43000"/>
          <a:stretch/>
        </p:blipFill>
        <p:spPr>
          <a:xfrm>
            <a:off x="2127702" y="1040130"/>
            <a:ext cx="7936596" cy="4777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white pattern&#10;&#10;Description automatically generated" id="337" name="Google Shape;33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06319" cy="686031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"/>
          <p:cNvSpPr/>
          <p:nvPr/>
        </p:nvSpPr>
        <p:spPr>
          <a:xfrm>
            <a:off x="282270" y="621765"/>
            <a:ext cx="7148423" cy="5607896"/>
          </a:xfrm>
          <a:prstGeom prst="rect">
            <a:avLst/>
          </a:prstGeom>
          <a:solidFill>
            <a:srgbClr val="EEF7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39" name="Google Shape;339;p3"/>
          <p:cNvSpPr txBox="1"/>
          <p:nvPr/>
        </p:nvSpPr>
        <p:spPr>
          <a:xfrm>
            <a:off x="1285810" y="977578"/>
            <a:ext cx="51407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Objectives </a:t>
            </a:r>
            <a:endParaRPr/>
          </a:p>
        </p:txBody>
      </p:sp>
      <p:sp>
        <p:nvSpPr>
          <p:cNvPr id="340" name="Google Shape;340;p3"/>
          <p:cNvSpPr txBox="1"/>
          <p:nvPr/>
        </p:nvSpPr>
        <p:spPr>
          <a:xfrm>
            <a:off x="809113" y="2146722"/>
            <a:ext cx="44838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rPr>
              <a:t>Today we will cover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:</a:t>
            </a:r>
            <a:endParaRPr b="1" sz="2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Old women in retirement home" id="341" name="Google Shape;34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5887" y="690031"/>
            <a:ext cx="4387767" cy="2919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urse helping old woman" id="342" name="Google Shape;342;p3"/>
          <p:cNvPicPr preferRelativeResize="0"/>
          <p:nvPr/>
        </p:nvPicPr>
        <p:blipFill rotWithShape="1">
          <a:blip r:embed="rId5">
            <a:alphaModFix/>
          </a:blip>
          <a:srcRect b="0" l="22539" r="11870" t="0"/>
          <a:stretch/>
        </p:blipFill>
        <p:spPr>
          <a:xfrm>
            <a:off x="7525887" y="3789168"/>
            <a:ext cx="2456313" cy="2446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ld man looking up" id="343" name="Google Shape;343;p3"/>
          <p:cNvPicPr preferRelativeResize="0"/>
          <p:nvPr/>
        </p:nvPicPr>
        <p:blipFill rotWithShape="1">
          <a:blip r:embed="rId6">
            <a:alphaModFix/>
          </a:blip>
          <a:srcRect b="0" l="38693" r="19100" t="12001"/>
          <a:stretch/>
        </p:blipFill>
        <p:spPr>
          <a:xfrm>
            <a:off x="10166432" y="3797623"/>
            <a:ext cx="1747222" cy="242973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"/>
          <p:cNvSpPr txBox="1"/>
          <p:nvPr/>
        </p:nvSpPr>
        <p:spPr>
          <a:xfrm>
            <a:off x="687348" y="2933534"/>
            <a:ext cx="6350091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rPr>
              <a:t>An overview of Elder and Disability Abuse</a:t>
            </a:r>
            <a:endParaRPr sz="20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rPr>
              <a:t>The impacts of each type of abuse</a:t>
            </a:r>
            <a:endParaRPr sz="20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rPr>
              <a:t>NM’s three-pronged model: </a:t>
            </a:r>
            <a:endParaRPr sz="20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rPr>
              <a:t>      1) Prevention, 2) Intervention, 3) Harm Reduction  </a:t>
            </a:r>
            <a:endParaRPr sz="20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482E59"/>
                </a:solidFill>
                <a:latin typeface="Arvo"/>
                <a:ea typeface="Arvo"/>
                <a:cs typeface="Arvo"/>
                <a:sym typeface="Arvo"/>
              </a:rPr>
              <a:t>Signs of abuse, resources to help, and how to report and respond</a:t>
            </a:r>
            <a:endParaRPr sz="20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white pattern&#10;&#10;Description automatically generated" id="350" name="Google Shape;3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2318"/>
            <a:ext cx="12206319" cy="686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" title="Elder abuse victims speaks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6225" y="1734207"/>
            <a:ext cx="8253865" cy="466344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"/>
          <p:cNvSpPr txBox="1"/>
          <p:nvPr/>
        </p:nvSpPr>
        <p:spPr>
          <a:xfrm>
            <a:off x="2644574" y="635925"/>
            <a:ext cx="69086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"ELDER ABUSE VICTIM SPEAKS"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white pattern&#10;&#10;Description automatically generated" id="358" name="Google Shape;35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06319" cy="6860318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"/>
          <p:cNvSpPr/>
          <p:nvPr/>
        </p:nvSpPr>
        <p:spPr>
          <a:xfrm>
            <a:off x="612949" y="492369"/>
            <a:ext cx="10972800" cy="5938575"/>
          </a:xfrm>
          <a:prstGeom prst="rect">
            <a:avLst/>
          </a:prstGeom>
          <a:solidFill>
            <a:srgbClr val="EEF7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60" name="Google Shape;360;p5"/>
          <p:cNvSpPr txBox="1"/>
          <p:nvPr/>
        </p:nvSpPr>
        <p:spPr>
          <a:xfrm>
            <a:off x="2049863" y="799096"/>
            <a:ext cx="809897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What is “elder” abuse?</a:t>
            </a:r>
            <a:endParaRPr/>
          </a:p>
        </p:txBody>
      </p:sp>
      <p:sp>
        <p:nvSpPr>
          <p:cNvPr id="361" name="Google Shape;361;p5"/>
          <p:cNvSpPr txBox="1"/>
          <p:nvPr/>
        </p:nvSpPr>
        <p:spPr>
          <a:xfrm>
            <a:off x="1764033" y="2353270"/>
            <a:ext cx="8651670" cy="1015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3600"/>
              <a:buFont typeface="Arvo"/>
              <a:buNone/>
            </a:pPr>
            <a:r>
              <a:t/>
            </a:r>
            <a:endParaRPr b="0" sz="36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6251" y="2969680"/>
            <a:ext cx="10961772" cy="3476781"/>
          </a:xfrm>
          <a:prstGeom prst="rect">
            <a:avLst/>
          </a:prstGeom>
          <a:gradFill>
            <a:gsLst>
              <a:gs pos="0">
                <a:srgbClr val="C4EDE7"/>
              </a:gs>
              <a:gs pos="50000">
                <a:srgbClr val="D9F2EF"/>
              </a:gs>
              <a:gs pos="100000">
                <a:srgbClr val="EBF8F6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82E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"/>
          <p:cNvSpPr txBox="1"/>
          <p:nvPr/>
        </p:nvSpPr>
        <p:spPr>
          <a:xfrm>
            <a:off x="1709858" y="4025085"/>
            <a:ext cx="8760021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3000"/>
              <a:buFont typeface="Arvo"/>
              <a:buNone/>
            </a:pPr>
            <a:r>
              <a:t/>
            </a:r>
            <a:endParaRPr b="1" sz="30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64" name="Google Shape;364;p5"/>
          <p:cNvSpPr txBox="1"/>
          <p:nvPr/>
        </p:nvSpPr>
        <p:spPr>
          <a:xfrm>
            <a:off x="1339551" y="1805252"/>
            <a:ext cx="949084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Any knowing, intentional or negligent act by a caregiver or any other person that causes harm or a serious risk of harm to a vulnerable adult</a:t>
            </a:r>
            <a:endParaRPr sz="24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" name="Google Shape;365;p5"/>
          <p:cNvGrpSpPr/>
          <p:nvPr/>
        </p:nvGrpSpPr>
        <p:grpSpPr>
          <a:xfrm>
            <a:off x="612949" y="3175470"/>
            <a:ext cx="3029535" cy="3126744"/>
            <a:chOff x="961100" y="3263663"/>
            <a:chExt cx="2729916" cy="3040230"/>
          </a:xfrm>
        </p:grpSpPr>
        <p:sp>
          <p:nvSpPr>
            <p:cNvPr id="366" name="Google Shape;366;p5"/>
            <p:cNvSpPr txBox="1"/>
            <p:nvPr/>
          </p:nvSpPr>
          <p:spPr>
            <a:xfrm>
              <a:off x="961100" y="3984623"/>
              <a:ext cx="2729916" cy="2319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Physical Abuse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Inflicting physical pain or injury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Restraining by physical or chemical means, isolation</a:t>
              </a:r>
              <a:endParaRPr/>
            </a:p>
          </p:txBody>
        </p:sp>
        <p:pic>
          <p:nvPicPr>
            <p:cNvPr descr="Rope Knot with solid fill" id="367" name="Google Shape;367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16510" y="3263663"/>
              <a:ext cx="707445" cy="7074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8" name="Google Shape;368;p5"/>
          <p:cNvGrpSpPr/>
          <p:nvPr/>
        </p:nvGrpSpPr>
        <p:grpSpPr>
          <a:xfrm>
            <a:off x="4497541" y="3115904"/>
            <a:ext cx="3029535" cy="3192055"/>
            <a:chOff x="4733429" y="3275021"/>
            <a:chExt cx="2729916" cy="2807540"/>
          </a:xfrm>
        </p:grpSpPr>
        <p:sp>
          <p:nvSpPr>
            <p:cNvPr id="369" name="Google Shape;369;p5"/>
            <p:cNvSpPr txBox="1"/>
            <p:nvPr/>
          </p:nvSpPr>
          <p:spPr>
            <a:xfrm>
              <a:off x="4733429" y="3984623"/>
              <a:ext cx="2729916" cy="2097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Sexual Abuse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Non-consensual contact of any kind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Includes sexual acts with a person lacking ability to consent</a:t>
              </a:r>
              <a:endParaRPr/>
            </a:p>
          </p:txBody>
        </p:sp>
        <p:pic>
          <p:nvPicPr>
            <p:cNvPr descr="No Touch with solid fill" id="370" name="Google Shape;370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54376" y="3275021"/>
              <a:ext cx="707446" cy="7074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1" name="Google Shape;371;p5"/>
          <p:cNvGrpSpPr/>
          <p:nvPr/>
        </p:nvGrpSpPr>
        <p:grpSpPr>
          <a:xfrm>
            <a:off x="8558198" y="3115906"/>
            <a:ext cx="2645580" cy="3154428"/>
            <a:chOff x="8505757" y="3263664"/>
            <a:chExt cx="2645580" cy="2947900"/>
          </a:xfrm>
        </p:grpSpPr>
        <p:sp>
          <p:nvSpPr>
            <p:cNvPr id="372" name="Google Shape;372;p5"/>
            <p:cNvSpPr txBox="1"/>
            <p:nvPr/>
          </p:nvSpPr>
          <p:spPr>
            <a:xfrm>
              <a:off x="8505757" y="3982466"/>
              <a:ext cx="2645580" cy="2229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Emotional Abuse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Inflicting mental pain, anguish or distress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Includes verbal or non-verbal acts</a:t>
              </a:r>
              <a:endParaRPr/>
            </a:p>
          </p:txBody>
        </p:sp>
        <p:pic>
          <p:nvPicPr>
            <p:cNvPr descr="Crying face with solid fill with solid fill" id="373" name="Google Shape;373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59623" y="3263664"/>
              <a:ext cx="707445" cy="7074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white pattern&#10;&#10;Description automatically generated" id="379" name="Google Shape;3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06319" cy="686031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"/>
          <p:cNvSpPr/>
          <p:nvPr/>
        </p:nvSpPr>
        <p:spPr>
          <a:xfrm>
            <a:off x="612949" y="492369"/>
            <a:ext cx="10972800" cy="5938575"/>
          </a:xfrm>
          <a:prstGeom prst="rect">
            <a:avLst/>
          </a:prstGeom>
          <a:solidFill>
            <a:srgbClr val="EEF7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81" name="Google Shape;381;p6"/>
          <p:cNvSpPr txBox="1"/>
          <p:nvPr/>
        </p:nvSpPr>
        <p:spPr>
          <a:xfrm>
            <a:off x="2049863" y="799096"/>
            <a:ext cx="809897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What is “elder” abuse?</a:t>
            </a:r>
            <a:endParaRPr/>
          </a:p>
        </p:txBody>
      </p:sp>
      <p:sp>
        <p:nvSpPr>
          <p:cNvPr id="382" name="Google Shape;382;p6"/>
          <p:cNvSpPr txBox="1"/>
          <p:nvPr/>
        </p:nvSpPr>
        <p:spPr>
          <a:xfrm>
            <a:off x="1764033" y="2353270"/>
            <a:ext cx="8651670" cy="1015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3600"/>
              <a:buFont typeface="Arvo"/>
              <a:buNone/>
            </a:pPr>
            <a:r>
              <a:t/>
            </a:r>
            <a:endParaRPr b="0" sz="36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83" name="Google Shape;383;p6"/>
          <p:cNvSpPr/>
          <p:nvPr/>
        </p:nvSpPr>
        <p:spPr>
          <a:xfrm>
            <a:off x="606251" y="3113453"/>
            <a:ext cx="10976149" cy="3333008"/>
          </a:xfrm>
          <a:prstGeom prst="rect">
            <a:avLst/>
          </a:prstGeom>
          <a:gradFill>
            <a:gsLst>
              <a:gs pos="0">
                <a:srgbClr val="C4EDE7"/>
              </a:gs>
              <a:gs pos="50000">
                <a:srgbClr val="D9F2EF"/>
              </a:gs>
              <a:gs pos="100000">
                <a:srgbClr val="EBF8F6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82E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6"/>
          <p:cNvSpPr txBox="1"/>
          <p:nvPr/>
        </p:nvSpPr>
        <p:spPr>
          <a:xfrm>
            <a:off x="1709858" y="4025085"/>
            <a:ext cx="8760021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3000"/>
              <a:buFont typeface="Arvo"/>
              <a:buNone/>
            </a:pPr>
            <a:r>
              <a:t/>
            </a:r>
            <a:endParaRPr b="1" sz="30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85" name="Google Shape;385;p6"/>
          <p:cNvSpPr txBox="1"/>
          <p:nvPr/>
        </p:nvSpPr>
        <p:spPr>
          <a:xfrm>
            <a:off x="1353928" y="2020912"/>
            <a:ext cx="949084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Any knowing, intentional or negligent act by a caregiver or any other person that causes harm or a serious risk of harm to a vulnerable adult.</a:t>
            </a:r>
            <a:endParaRPr sz="24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6"/>
          <p:cNvSpPr txBox="1"/>
          <p:nvPr/>
        </p:nvSpPr>
        <p:spPr>
          <a:xfrm>
            <a:off x="741791" y="3357679"/>
            <a:ext cx="2312504" cy="300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Neglect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The failure by those responsible to provide food, shelter, health care, or protection for a vulnerable adult</a:t>
            </a:r>
            <a:endParaRPr/>
          </a:p>
        </p:txBody>
      </p:sp>
      <p:sp>
        <p:nvSpPr>
          <p:cNvPr id="387" name="Google Shape;387;p6"/>
          <p:cNvSpPr txBox="1"/>
          <p:nvPr/>
        </p:nvSpPr>
        <p:spPr>
          <a:xfrm>
            <a:off x="3526407" y="3364811"/>
            <a:ext cx="2128455" cy="2693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Abandonment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Desertion of a vulnerable adult by anyone who has assumed  responsibility for care or custody</a:t>
            </a:r>
            <a:endParaRPr/>
          </a:p>
        </p:txBody>
      </p:sp>
      <p:sp>
        <p:nvSpPr>
          <p:cNvPr id="388" name="Google Shape;388;p6"/>
          <p:cNvSpPr txBox="1"/>
          <p:nvPr/>
        </p:nvSpPr>
        <p:spPr>
          <a:xfrm>
            <a:off x="6259066" y="3359828"/>
            <a:ext cx="2257851" cy="2908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Exploitation</a:t>
            </a:r>
            <a:r>
              <a:rPr b="1" lang="en-US" sz="21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The illegal taking, misuse or concealment of funds, property or assets of an older adult for someone else’s benefit</a:t>
            </a:r>
            <a:endParaRPr/>
          </a:p>
        </p:txBody>
      </p:sp>
      <p:sp>
        <p:nvSpPr>
          <p:cNvPr id="389" name="Google Shape;389;p6"/>
          <p:cNvSpPr txBox="1"/>
          <p:nvPr/>
        </p:nvSpPr>
        <p:spPr>
          <a:xfrm>
            <a:off x="9014848" y="3354124"/>
            <a:ext cx="2254885" cy="260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Self Neglect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Failure to perform essential self-care tasks; such failure threatens their own health or safety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396" name="Google Shape;3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7"/>
          <p:cNvSpPr txBox="1"/>
          <p:nvPr/>
        </p:nvSpPr>
        <p:spPr>
          <a:xfrm>
            <a:off x="938816" y="3835083"/>
            <a:ext cx="540483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98" name="Google Shape;398;p7"/>
          <p:cNvSpPr txBox="1"/>
          <p:nvPr/>
        </p:nvSpPr>
        <p:spPr>
          <a:xfrm>
            <a:off x="855551" y="686285"/>
            <a:ext cx="657069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National Statistics  </a:t>
            </a:r>
            <a:endParaRPr/>
          </a:p>
        </p:txBody>
      </p:sp>
      <p:sp>
        <p:nvSpPr>
          <p:cNvPr id="399" name="Google Shape;399;p7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00" name="Google Shape;400;p7"/>
          <p:cNvSpPr/>
          <p:nvPr/>
        </p:nvSpPr>
        <p:spPr>
          <a:xfrm>
            <a:off x="636104" y="1987754"/>
            <a:ext cx="11575492" cy="4196633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" name="Google Shape;401;p7"/>
          <p:cNvGrpSpPr/>
          <p:nvPr/>
        </p:nvGrpSpPr>
        <p:grpSpPr>
          <a:xfrm>
            <a:off x="775949" y="2645398"/>
            <a:ext cx="1716513" cy="2767321"/>
            <a:chOff x="429108" y="2313690"/>
            <a:chExt cx="1716513" cy="2767321"/>
          </a:xfrm>
        </p:grpSpPr>
        <p:sp>
          <p:nvSpPr>
            <p:cNvPr id="402" name="Google Shape;402;p7"/>
            <p:cNvSpPr txBox="1"/>
            <p:nvPr/>
          </p:nvSpPr>
          <p:spPr>
            <a:xfrm>
              <a:off x="429108" y="3757572"/>
              <a:ext cx="171651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of older adults reside in the community</a:t>
              </a:r>
              <a:endParaRPr b="0" i="0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7"/>
            <p:cNvSpPr txBox="1"/>
            <p:nvPr/>
          </p:nvSpPr>
          <p:spPr>
            <a:xfrm>
              <a:off x="847487" y="3229188"/>
              <a:ext cx="8797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90%</a:t>
              </a:r>
              <a:endParaRPr sz="28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Neighborhood with solid fill" id="404" name="Google Shape;404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8427" y="2313690"/>
              <a:ext cx="677359" cy="8257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5" name="Google Shape;405;p7"/>
          <p:cNvGrpSpPr/>
          <p:nvPr/>
        </p:nvGrpSpPr>
        <p:grpSpPr>
          <a:xfrm>
            <a:off x="2867588" y="2700476"/>
            <a:ext cx="2174561" cy="2707079"/>
            <a:chOff x="2520747" y="2368768"/>
            <a:chExt cx="2174561" cy="2707079"/>
          </a:xfrm>
        </p:grpSpPr>
        <p:sp>
          <p:nvSpPr>
            <p:cNvPr id="406" name="Google Shape;406;p7"/>
            <p:cNvSpPr txBox="1"/>
            <p:nvPr/>
          </p:nvSpPr>
          <p:spPr>
            <a:xfrm>
              <a:off x="2520747" y="3752408"/>
              <a:ext cx="2174561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of the U.S. population is represented by people 65+</a:t>
              </a:r>
              <a:endParaRPr b="0" i="0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 txBox="1"/>
            <p:nvPr/>
          </p:nvSpPr>
          <p:spPr>
            <a:xfrm>
              <a:off x="2933366" y="3211718"/>
              <a:ext cx="13217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14.9%</a:t>
              </a:r>
              <a:endParaRPr sz="28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Universal access with solid fill" id="408" name="Google Shape;408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40421" y="2368768"/>
              <a:ext cx="707606" cy="8626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7"/>
          <p:cNvGrpSpPr/>
          <p:nvPr/>
        </p:nvGrpSpPr>
        <p:grpSpPr>
          <a:xfrm>
            <a:off x="5465522" y="2474025"/>
            <a:ext cx="1963874" cy="2928090"/>
            <a:chOff x="5118681" y="2632553"/>
            <a:chExt cx="1963874" cy="1938860"/>
          </a:xfrm>
        </p:grpSpPr>
        <p:grpSp>
          <p:nvGrpSpPr>
            <p:cNvPr id="410" name="Google Shape;410;p7"/>
            <p:cNvGrpSpPr/>
            <p:nvPr/>
          </p:nvGrpSpPr>
          <p:grpSpPr>
            <a:xfrm>
              <a:off x="5118681" y="3355654"/>
              <a:ext cx="1963874" cy="1215759"/>
              <a:chOff x="5118681" y="3355654"/>
              <a:chExt cx="1963874" cy="1215759"/>
            </a:xfrm>
          </p:grpSpPr>
          <p:sp>
            <p:nvSpPr>
              <p:cNvPr id="411" name="Google Shape;411;p7"/>
              <p:cNvSpPr txBox="1"/>
              <p:nvPr/>
            </p:nvSpPr>
            <p:spPr>
              <a:xfrm>
                <a:off x="5575307" y="3355654"/>
                <a:ext cx="983232" cy="346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501549"/>
                    </a:solidFill>
                    <a:latin typeface="Arial"/>
                    <a:ea typeface="Arial"/>
                    <a:cs typeface="Arial"/>
                    <a:sym typeface="Arial"/>
                  </a:rPr>
                  <a:t>1/10</a:t>
                </a:r>
                <a:endParaRPr sz="28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7"/>
              <p:cNvSpPr txBox="1"/>
              <p:nvPr/>
            </p:nvSpPr>
            <p:spPr>
              <a:xfrm>
                <a:off x="5118681" y="3695086"/>
                <a:ext cx="1963874" cy="876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501549"/>
                    </a:solidFill>
                    <a:latin typeface="Arial"/>
                    <a:ea typeface="Arial"/>
                    <a:cs typeface="Arial"/>
                    <a:sym typeface="Arial"/>
                  </a:rPr>
                  <a:t>of Americans 60+ have experienced abuse</a:t>
                </a:r>
                <a:endParaRPr b="0" i="0" sz="2000" u="none" strike="noStrike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North America with solid fill" id="413" name="Google Shape;413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693064" y="2632553"/>
              <a:ext cx="707606" cy="8626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7"/>
          <p:cNvGrpSpPr/>
          <p:nvPr/>
        </p:nvGrpSpPr>
        <p:grpSpPr>
          <a:xfrm>
            <a:off x="7721216" y="2652320"/>
            <a:ext cx="1963875" cy="2755235"/>
            <a:chOff x="7374375" y="2320612"/>
            <a:chExt cx="1963875" cy="2755235"/>
          </a:xfrm>
        </p:grpSpPr>
        <p:sp>
          <p:nvSpPr>
            <p:cNvPr id="415" name="Google Shape;415;p7"/>
            <p:cNvSpPr txBox="1"/>
            <p:nvPr/>
          </p:nvSpPr>
          <p:spPr>
            <a:xfrm>
              <a:off x="7374375" y="3211718"/>
              <a:ext cx="19638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5 million</a:t>
              </a:r>
              <a:endParaRPr sz="28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"/>
            <p:cNvSpPr txBox="1"/>
            <p:nvPr/>
          </p:nvSpPr>
          <p:spPr>
            <a:xfrm>
              <a:off x="7579967" y="3752408"/>
              <a:ext cx="1474168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Older adults abused each year</a:t>
              </a:r>
              <a:endParaRPr b="0" i="0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No Touch with solid fill" id="417" name="Google Shape;417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995844" y="2320612"/>
              <a:ext cx="677359" cy="8257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8" name="Google Shape;418;p7"/>
          <p:cNvGrpSpPr/>
          <p:nvPr/>
        </p:nvGrpSpPr>
        <p:grpSpPr>
          <a:xfrm>
            <a:off x="9692373" y="2678978"/>
            <a:ext cx="1963875" cy="2435622"/>
            <a:chOff x="9345532" y="2347270"/>
            <a:chExt cx="1963875" cy="2435622"/>
          </a:xfrm>
        </p:grpSpPr>
        <p:sp>
          <p:nvSpPr>
            <p:cNvPr id="419" name="Google Shape;419;p7"/>
            <p:cNvSpPr txBox="1"/>
            <p:nvPr/>
          </p:nvSpPr>
          <p:spPr>
            <a:xfrm>
              <a:off x="9345532" y="3235127"/>
              <a:ext cx="19638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2/3</a:t>
              </a:r>
              <a:endParaRPr sz="28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 txBox="1"/>
            <p:nvPr/>
          </p:nvSpPr>
          <p:spPr>
            <a:xfrm>
              <a:off x="9699511" y="3767230"/>
              <a:ext cx="1414183" cy="1015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of victims of abuse are women</a:t>
              </a:r>
              <a:endParaRPr b="0" i="0" sz="2000" u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roup of women with solid fill" id="421" name="Google Shape;421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018621" y="2347270"/>
              <a:ext cx="677360" cy="8257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8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428" name="Google Shape;4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8"/>
          <p:cNvSpPr txBox="1"/>
          <p:nvPr/>
        </p:nvSpPr>
        <p:spPr>
          <a:xfrm>
            <a:off x="938816" y="3835083"/>
            <a:ext cx="540483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30" name="Google Shape;430;p8"/>
          <p:cNvSpPr txBox="1"/>
          <p:nvPr/>
        </p:nvSpPr>
        <p:spPr>
          <a:xfrm>
            <a:off x="1056834" y="542512"/>
            <a:ext cx="657069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National Statistics, Pg 2  </a:t>
            </a:r>
            <a:endParaRPr/>
          </a:p>
        </p:txBody>
      </p:sp>
      <p:sp>
        <p:nvSpPr>
          <p:cNvPr id="431" name="Google Shape;431;p8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32" name="Google Shape;432;p8"/>
          <p:cNvSpPr/>
          <p:nvPr/>
        </p:nvSpPr>
        <p:spPr>
          <a:xfrm>
            <a:off x="636104" y="1914727"/>
            <a:ext cx="11555896" cy="4302383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strike="noStrike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In approximately </a:t>
            </a:r>
            <a:r>
              <a:rPr b="1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r>
              <a:rPr b="0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b="1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b="0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cases, the perpetrator is a family member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An estimated </a:t>
            </a:r>
            <a:r>
              <a:rPr b="1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13.5%</a:t>
            </a:r>
            <a:r>
              <a:rPr b="0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of older adults experience emotional abuse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    beginning at 60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87% </a:t>
            </a:r>
            <a:r>
              <a:rPr b="0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of emotional abuse and </a:t>
            </a:r>
            <a:r>
              <a:rPr b="1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57%</a:t>
            </a:r>
            <a:r>
              <a:rPr b="0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of physical abuse is committed by </a:t>
            </a:r>
            <a:r>
              <a:rPr b="1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partners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Some studies estimate rates of abuse have </a:t>
            </a:r>
            <a:r>
              <a:rPr b="1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increased by 84%</a:t>
            </a:r>
            <a:r>
              <a:rPr b="0" i="0" lang="en-US" sz="2400" u="none" cap="none" strike="noStrike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 in the US and continue to rise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5015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9"/>
          <p:cNvSpPr txBox="1"/>
          <p:nvPr/>
        </p:nvSpPr>
        <p:spPr>
          <a:xfrm>
            <a:off x="938816" y="2514600"/>
            <a:ext cx="613635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blue and green pattern&#10;&#10;Description automatically generated" id="439" name="Google Shape;4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6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9"/>
          <p:cNvSpPr txBox="1"/>
          <p:nvPr/>
        </p:nvSpPr>
        <p:spPr>
          <a:xfrm>
            <a:off x="938816" y="3835083"/>
            <a:ext cx="5404834" cy="132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41" name="Google Shape;441;p9"/>
          <p:cNvSpPr txBox="1"/>
          <p:nvPr/>
        </p:nvSpPr>
        <p:spPr>
          <a:xfrm>
            <a:off x="1151539" y="524901"/>
            <a:ext cx="1038422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482E59"/>
                </a:solidFill>
                <a:latin typeface="Bebas Neue"/>
                <a:ea typeface="Bebas Neue"/>
                <a:cs typeface="Bebas Neue"/>
                <a:sym typeface="Bebas Neue"/>
              </a:rPr>
              <a:t>Relationship of victim to offender: community living  </a:t>
            </a:r>
            <a:endParaRPr/>
          </a:p>
        </p:txBody>
      </p:sp>
      <p:sp>
        <p:nvSpPr>
          <p:cNvPr id="442" name="Google Shape;442;p9"/>
          <p:cNvSpPr txBox="1"/>
          <p:nvPr/>
        </p:nvSpPr>
        <p:spPr>
          <a:xfrm>
            <a:off x="938815" y="1546066"/>
            <a:ext cx="7064965" cy="468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E59"/>
              </a:buClr>
              <a:buSzPts val="2400"/>
              <a:buFont typeface="Arvo"/>
              <a:buNone/>
            </a:pPr>
            <a:r>
              <a:t/>
            </a:r>
            <a:endParaRPr b="0" sz="2400">
              <a:solidFill>
                <a:srgbClr val="482E59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descr="A pie chart with different colored circles&#10;&#10;Description automatically generated" id="443" name="Google Shape;443;p9"/>
          <p:cNvPicPr preferRelativeResize="0"/>
          <p:nvPr/>
        </p:nvPicPr>
        <p:blipFill rotWithShape="1">
          <a:blip r:embed="rId4">
            <a:alphaModFix/>
          </a:blip>
          <a:srcRect b="5816" l="0" r="11438" t="5059"/>
          <a:stretch/>
        </p:blipFill>
        <p:spPr>
          <a:xfrm>
            <a:off x="2224569" y="1544283"/>
            <a:ext cx="8238161" cy="466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2024-05-22T18:05:38Z</dcterms:created>
  <dc:creator>Gabe Herbig</dc:creator>
</cp:coreProperties>
</file>