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36"/>
  </p:notesMasterIdLst>
  <p:handoutMasterIdLst>
    <p:handoutMasterId r:id="rId37"/>
  </p:handoutMasterIdLst>
  <p:sldIdLst>
    <p:sldId id="257" r:id="rId4"/>
    <p:sldId id="272" r:id="rId5"/>
    <p:sldId id="258" r:id="rId6"/>
    <p:sldId id="283" r:id="rId7"/>
    <p:sldId id="289" r:id="rId8"/>
    <p:sldId id="299" r:id="rId9"/>
    <p:sldId id="293" r:id="rId10"/>
    <p:sldId id="296" r:id="rId11"/>
    <p:sldId id="298" r:id="rId12"/>
    <p:sldId id="295" r:id="rId13"/>
    <p:sldId id="306" r:id="rId14"/>
    <p:sldId id="308" r:id="rId15"/>
    <p:sldId id="302" r:id="rId16"/>
    <p:sldId id="307" r:id="rId17"/>
    <p:sldId id="292" r:id="rId18"/>
    <p:sldId id="305" r:id="rId19"/>
    <p:sldId id="300" r:id="rId20"/>
    <p:sldId id="304" r:id="rId21"/>
    <p:sldId id="270" r:id="rId22"/>
    <p:sldId id="291" r:id="rId23"/>
    <p:sldId id="282" r:id="rId24"/>
    <p:sldId id="281" r:id="rId25"/>
    <p:sldId id="275" r:id="rId26"/>
    <p:sldId id="269" r:id="rId27"/>
    <p:sldId id="277" r:id="rId28"/>
    <p:sldId id="278" r:id="rId29"/>
    <p:sldId id="301" r:id="rId30"/>
    <p:sldId id="312" r:id="rId31"/>
    <p:sldId id="271" r:id="rId32"/>
    <p:sldId id="313" r:id="rId33"/>
    <p:sldId id="279" r:id="rId34"/>
    <p:sldId id="288" r:id="rId35"/>
  </p:sldIdLst>
  <p:sldSz cx="9144000" cy="6858000" type="screen4x3"/>
  <p:notesSz cx="92964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an Martinez" initials="J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9" autoAdjust="0"/>
    <p:restoredTop sz="99705" autoAdjust="0"/>
  </p:normalViewPr>
  <p:slideViewPr>
    <p:cSldViewPr>
      <p:cViewPr varScale="1">
        <p:scale>
          <a:sx n="114" d="100"/>
          <a:sy n="114" d="100"/>
        </p:scale>
        <p:origin x="147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65809" y="0"/>
            <a:ext cx="4028440" cy="342900"/>
          </a:xfrm>
          <a:prstGeom prst="rect">
            <a:avLst/>
          </a:prstGeom>
        </p:spPr>
        <p:txBody>
          <a:bodyPr vert="horz" lIns="91440" tIns="45720" rIns="91440" bIns="45720" rtlCol="0"/>
          <a:lstStyle>
            <a:lvl1pPr algn="r">
              <a:defRPr sz="1200"/>
            </a:lvl1pPr>
          </a:lstStyle>
          <a:p>
            <a:fld id="{6E99F6B6-2893-4520-AAFA-65E9E8C0AFEB}" type="datetimeFigureOut">
              <a:rPr lang="en-US" smtClean="0"/>
              <a:pPr/>
              <a:t>9/24/2024</a:t>
            </a:fld>
            <a:endParaRPr lang="en-US" dirty="0"/>
          </a:p>
        </p:txBody>
      </p:sp>
      <p:sp>
        <p:nvSpPr>
          <p:cNvPr id="4" name="Footer Placeholder 3"/>
          <p:cNvSpPr>
            <a:spLocks noGrp="1"/>
          </p:cNvSpPr>
          <p:nvPr>
            <p:ph type="ftr" sz="quarter" idx="2"/>
          </p:nvPr>
        </p:nvSpPr>
        <p:spPr>
          <a:xfrm>
            <a:off x="0" y="6513910"/>
            <a:ext cx="4028440" cy="3429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513910"/>
            <a:ext cx="4028440" cy="342900"/>
          </a:xfrm>
          <a:prstGeom prst="rect">
            <a:avLst/>
          </a:prstGeom>
        </p:spPr>
        <p:txBody>
          <a:bodyPr vert="horz" lIns="91440" tIns="45720" rIns="91440" bIns="45720" rtlCol="0" anchor="b"/>
          <a:lstStyle>
            <a:lvl1pPr algn="r">
              <a:defRPr sz="1200"/>
            </a:lvl1pPr>
          </a:lstStyle>
          <a:p>
            <a:fld id="{0EE488C0-E668-41B2-91CC-8278CEE61414}" type="slidenum">
              <a:rPr lang="en-US" smtClean="0"/>
              <a:pPr/>
              <a:t>‹#›</a:t>
            </a:fld>
            <a:endParaRPr lang="en-US" dirty="0"/>
          </a:p>
        </p:txBody>
      </p:sp>
    </p:spTree>
    <p:extLst>
      <p:ext uri="{BB962C8B-B14F-4D97-AF65-F5344CB8AC3E}">
        <p14:creationId xmlns:p14="http://schemas.microsoft.com/office/powerpoint/2010/main" val="39041347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265809" y="0"/>
            <a:ext cx="4028440" cy="342900"/>
          </a:xfrm>
          <a:prstGeom prst="rect">
            <a:avLst/>
          </a:prstGeom>
        </p:spPr>
        <p:txBody>
          <a:bodyPr vert="horz" lIns="91440" tIns="45720" rIns="91440" bIns="45720" rtlCol="0"/>
          <a:lstStyle>
            <a:lvl1pPr algn="r">
              <a:defRPr sz="1200"/>
            </a:lvl1pPr>
          </a:lstStyle>
          <a:p>
            <a:fld id="{B60F3E1A-F44A-4BDC-BFDE-3CE901F7CC0B}" type="datetimeFigureOut">
              <a:rPr lang="en-US" smtClean="0"/>
              <a:pPr/>
              <a:t>9/24/2024</a:t>
            </a:fld>
            <a:endParaRPr lang="en-US" dirty="0"/>
          </a:p>
        </p:txBody>
      </p:sp>
      <p:sp>
        <p:nvSpPr>
          <p:cNvPr id="4" name="Slide Image Placeholder 3"/>
          <p:cNvSpPr>
            <a:spLocks noGrp="1" noRot="1" noChangeAspect="1"/>
          </p:cNvSpPr>
          <p:nvPr>
            <p:ph type="sldImg" idx="2"/>
          </p:nvPr>
        </p:nvSpPr>
        <p:spPr>
          <a:xfrm>
            <a:off x="2933700" y="514350"/>
            <a:ext cx="3429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29640" y="3257550"/>
            <a:ext cx="743712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402844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513910"/>
            <a:ext cx="4028440" cy="342900"/>
          </a:xfrm>
          <a:prstGeom prst="rect">
            <a:avLst/>
          </a:prstGeom>
        </p:spPr>
        <p:txBody>
          <a:bodyPr vert="horz" lIns="91440" tIns="45720" rIns="91440" bIns="45720" rtlCol="0" anchor="b"/>
          <a:lstStyle>
            <a:lvl1pPr algn="r">
              <a:defRPr sz="1200"/>
            </a:lvl1pPr>
          </a:lstStyle>
          <a:p>
            <a:fld id="{58BE1359-2DA2-4102-8E5F-3C314329F386}" type="slidenum">
              <a:rPr lang="en-US" smtClean="0"/>
              <a:pPr/>
              <a:t>‹#›</a:t>
            </a:fld>
            <a:endParaRPr lang="en-US" dirty="0"/>
          </a:p>
        </p:txBody>
      </p:sp>
    </p:spTree>
    <p:extLst>
      <p:ext uri="{BB962C8B-B14F-4D97-AF65-F5344CB8AC3E}">
        <p14:creationId xmlns:p14="http://schemas.microsoft.com/office/powerpoint/2010/main" val="925028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a:xfrm>
            <a:off x="0" y="6513910"/>
            <a:ext cx="8366760" cy="3429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8366762" y="6513910"/>
            <a:ext cx="927489" cy="3429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95442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938406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2095326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2095326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2095326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2095326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34931315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9/24/2024 11:39 AM</a:t>
            </a:fld>
            <a:endParaRPr lang="en-US" dirty="0">
              <a:solidFill>
                <a:prstClr val="black"/>
              </a:solidFill>
            </a:endParaRPr>
          </a:p>
        </p:txBody>
      </p:sp>
      <p:sp>
        <p:nvSpPr>
          <p:cNvPr id="6" name="Footer Placeholder 5"/>
          <p:cNvSpPr>
            <a:spLocks noGrp="1"/>
          </p:cNvSpPr>
          <p:nvPr>
            <p:ph type="ftr" sz="quarter" idx="12"/>
          </p:nvPr>
        </p:nvSpPr>
        <p:spPr>
          <a:xfrm>
            <a:off x="0" y="6513910"/>
            <a:ext cx="8366760" cy="3429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solidFill>
                <a:prstClr val="black"/>
              </a:solidFill>
            </a:endParaRPr>
          </a:p>
        </p:txBody>
      </p:sp>
      <p:sp>
        <p:nvSpPr>
          <p:cNvPr id="7" name="Slide Number Placeholder 6"/>
          <p:cNvSpPr>
            <a:spLocks noGrp="1"/>
          </p:cNvSpPr>
          <p:nvPr>
            <p:ph type="sldNum" sz="quarter" idx="13"/>
          </p:nvPr>
        </p:nvSpPr>
        <p:spPr>
          <a:xfrm>
            <a:off x="8366762" y="6513910"/>
            <a:ext cx="927489" cy="342900"/>
          </a:xfrm>
        </p:spPr>
        <p:txBody>
          <a:bodyPr/>
          <a:lstStyle/>
          <a:p>
            <a:fld id="{EC87E0CF-87F6-4B58-B8B8-DCAB2DAAF3CA}"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16131930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34931315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34931315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val="3225920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a:xfrm>
            <a:off x="0" y="6513910"/>
            <a:ext cx="8366760" cy="3429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8366762" y="6513910"/>
            <a:ext cx="927489" cy="3429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0369945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val="32259201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21</a:t>
            </a:fld>
            <a:endParaRPr lang="en-US" dirty="0"/>
          </a:p>
        </p:txBody>
      </p:sp>
    </p:spTree>
    <p:extLst>
      <p:ext uri="{BB962C8B-B14F-4D97-AF65-F5344CB8AC3E}">
        <p14:creationId xmlns:p14="http://schemas.microsoft.com/office/powerpoint/2010/main" val="31486238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22</a:t>
            </a:fld>
            <a:endParaRPr lang="en-US" dirty="0"/>
          </a:p>
        </p:txBody>
      </p:sp>
    </p:spTree>
    <p:extLst>
      <p:ext uri="{BB962C8B-B14F-4D97-AF65-F5344CB8AC3E}">
        <p14:creationId xmlns:p14="http://schemas.microsoft.com/office/powerpoint/2010/main" val="17589421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23</a:t>
            </a:fld>
            <a:endParaRPr lang="en-US" dirty="0"/>
          </a:p>
        </p:txBody>
      </p:sp>
    </p:spTree>
    <p:extLst>
      <p:ext uri="{BB962C8B-B14F-4D97-AF65-F5344CB8AC3E}">
        <p14:creationId xmlns:p14="http://schemas.microsoft.com/office/powerpoint/2010/main" val="34170914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24</a:t>
            </a:fld>
            <a:endParaRPr lang="en-US" dirty="0"/>
          </a:p>
        </p:txBody>
      </p:sp>
    </p:spTree>
    <p:extLst>
      <p:ext uri="{BB962C8B-B14F-4D97-AF65-F5344CB8AC3E}">
        <p14:creationId xmlns:p14="http://schemas.microsoft.com/office/powerpoint/2010/main" val="42532037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25</a:t>
            </a:fld>
            <a:endParaRPr lang="en-US" dirty="0"/>
          </a:p>
        </p:txBody>
      </p:sp>
    </p:spTree>
    <p:extLst>
      <p:ext uri="{BB962C8B-B14F-4D97-AF65-F5344CB8AC3E}">
        <p14:creationId xmlns:p14="http://schemas.microsoft.com/office/powerpoint/2010/main" val="36981762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If all assets are held in joint tenancy or have proper beneficiary designations, you can avoid probate without creating a living trust.</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26</a:t>
            </a:fld>
            <a:endParaRPr lang="en-US" dirty="0"/>
          </a:p>
        </p:txBody>
      </p:sp>
    </p:spTree>
    <p:extLst>
      <p:ext uri="{BB962C8B-B14F-4D97-AF65-F5344CB8AC3E}">
        <p14:creationId xmlns:p14="http://schemas.microsoft.com/office/powerpoint/2010/main" val="14482957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If all assets are held in joint tenancy or have proper beneficiary designations, you can avoid probate without creating a living trust.</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27</a:t>
            </a:fld>
            <a:endParaRPr lang="en-US" dirty="0"/>
          </a:p>
        </p:txBody>
      </p:sp>
    </p:spTree>
    <p:extLst>
      <p:ext uri="{BB962C8B-B14F-4D97-AF65-F5344CB8AC3E}">
        <p14:creationId xmlns:p14="http://schemas.microsoft.com/office/powerpoint/2010/main" val="14482957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If all assets are held in joint tenancy or have proper beneficiary designations, you can avoid probate without creating a living trust.</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28</a:t>
            </a:fld>
            <a:endParaRPr lang="en-US" dirty="0"/>
          </a:p>
        </p:txBody>
      </p:sp>
    </p:spTree>
    <p:extLst>
      <p:ext uri="{BB962C8B-B14F-4D97-AF65-F5344CB8AC3E}">
        <p14:creationId xmlns:p14="http://schemas.microsoft.com/office/powerpoint/2010/main" val="14482957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29</a:t>
            </a:fld>
            <a:endParaRPr lang="en-US" dirty="0"/>
          </a:p>
        </p:txBody>
      </p:sp>
    </p:spTree>
    <p:extLst>
      <p:ext uri="{BB962C8B-B14F-4D97-AF65-F5344CB8AC3E}">
        <p14:creationId xmlns:p14="http://schemas.microsoft.com/office/powerpoint/2010/main" val="899319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2750209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30</a:t>
            </a:fld>
            <a:endParaRPr lang="en-US" dirty="0"/>
          </a:p>
        </p:txBody>
      </p:sp>
    </p:spTree>
    <p:extLst>
      <p:ext uri="{BB962C8B-B14F-4D97-AF65-F5344CB8AC3E}">
        <p14:creationId xmlns:p14="http://schemas.microsoft.com/office/powerpoint/2010/main" val="8993199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31</a:t>
            </a:fld>
            <a:endParaRPr lang="en-US" dirty="0"/>
          </a:p>
        </p:txBody>
      </p:sp>
    </p:spTree>
    <p:extLst>
      <p:ext uri="{BB962C8B-B14F-4D97-AF65-F5344CB8AC3E}">
        <p14:creationId xmlns:p14="http://schemas.microsoft.com/office/powerpoint/2010/main" val="27770856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a:xfrm>
            <a:off x="0" y="6513910"/>
            <a:ext cx="8366760" cy="3429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8366762" y="6513910"/>
            <a:ext cx="927489" cy="342900"/>
          </a:xfrm>
        </p:spPr>
        <p:txBody>
          <a:bodyPr/>
          <a:lstStyle/>
          <a:p>
            <a:fld id="{EC87E0CF-87F6-4B58-B8B8-DCAB2DAAF3CA}" type="slidenum">
              <a:rPr lang="en-US" smtClean="0"/>
              <a:pPr/>
              <a:t>32</a:t>
            </a:fld>
            <a:endParaRPr lang="en-US" dirty="0"/>
          </a:p>
        </p:txBody>
      </p:sp>
    </p:spTree>
    <p:extLst>
      <p:ext uri="{BB962C8B-B14F-4D97-AF65-F5344CB8AC3E}">
        <p14:creationId xmlns:p14="http://schemas.microsoft.com/office/powerpoint/2010/main" val="2031978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a:xfrm>
            <a:off x="0" y="6513910"/>
            <a:ext cx="8366760" cy="3429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8366762" y="6513910"/>
            <a:ext cx="927489" cy="3429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613193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01846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01846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115633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813161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9/24/2024 11:39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095326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3"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infographic_tips-better-aging.jpg"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Tangible%20Personal%20Property%20List.docx"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infographic_tips-better-aging.jp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681913" cy="1294895"/>
          </a:xfrm>
        </p:spPr>
        <p:txBody>
          <a:bodyPr/>
          <a:lstStyle/>
          <a:p>
            <a:pPr algn="ctr"/>
            <a:r>
              <a:rPr lang="en-US" sz="6000" dirty="0" smtClean="0"/>
              <a:t>Life Planning in New Mexico</a:t>
            </a:r>
            <a:endParaRPr lang="en-US" sz="60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8987" y="609600"/>
            <a:ext cx="2105025" cy="1190625"/>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Planning for Incapacity</a:t>
            </a:r>
            <a:br>
              <a:rPr lang="en-US" dirty="0" smtClean="0"/>
            </a:br>
            <a:r>
              <a:rPr lang="en-US" sz="3600" dirty="0" smtClean="0">
                <a:solidFill>
                  <a:schemeClr val="tx2"/>
                </a:solidFill>
              </a:rPr>
              <a:t>Powers of Attorney</a:t>
            </a:r>
            <a:endParaRPr lang="en-US" dirty="0">
              <a:solidFill>
                <a:schemeClr val="tx2"/>
              </a:solidFill>
            </a:endParaRPr>
          </a:p>
        </p:txBody>
      </p:sp>
      <p:sp>
        <p:nvSpPr>
          <p:cNvPr id="3" name="Text Placeholder 2"/>
          <p:cNvSpPr>
            <a:spLocks noGrp="1"/>
          </p:cNvSpPr>
          <p:nvPr>
            <p:ph type="body" sz="quarter" idx="10"/>
          </p:nvPr>
        </p:nvSpPr>
        <p:spPr>
          <a:xfrm>
            <a:off x="228600" y="2057400"/>
            <a:ext cx="8686800" cy="2819400"/>
          </a:xfrm>
        </p:spPr>
        <p:txBody>
          <a:bodyPr>
            <a:normAutofit/>
          </a:bodyPr>
          <a:lstStyle/>
          <a:p>
            <a:r>
              <a:rPr lang="en-US" u="sng" dirty="0" smtClean="0"/>
              <a:t>When does it </a:t>
            </a:r>
            <a:r>
              <a:rPr lang="en-US" b="1" i="1" u="sng" dirty="0" smtClean="0"/>
              <a:t>take effect</a:t>
            </a:r>
            <a:r>
              <a:rPr lang="en-US" u="sng" dirty="0" smtClean="0"/>
              <a:t>?</a:t>
            </a:r>
          </a:p>
          <a:p>
            <a:pPr lvl="1"/>
            <a:r>
              <a:rPr lang="en-US" dirty="0" smtClean="0"/>
              <a:t>Can make effective </a:t>
            </a:r>
            <a:r>
              <a:rPr lang="en-US" i="1" dirty="0" smtClean="0"/>
              <a:t>immediately</a:t>
            </a:r>
            <a:r>
              <a:rPr lang="en-US" dirty="0" smtClean="0"/>
              <a:t>, but principal can still make decisions if they have capacity.</a:t>
            </a:r>
          </a:p>
          <a:p>
            <a:pPr lvl="1"/>
            <a:r>
              <a:rPr lang="en-US" dirty="0" smtClean="0"/>
              <a:t>Or, can make </a:t>
            </a:r>
            <a:r>
              <a:rPr lang="en-US" dirty="0"/>
              <a:t>effective </a:t>
            </a:r>
            <a:r>
              <a:rPr lang="en-US" dirty="0" smtClean="0"/>
              <a:t>only when </a:t>
            </a:r>
            <a:r>
              <a:rPr lang="en-US" dirty="0"/>
              <a:t>the principal is determined to be </a:t>
            </a:r>
            <a:r>
              <a:rPr lang="en-US" i="1" dirty="0"/>
              <a:t>incapacitated</a:t>
            </a:r>
            <a:r>
              <a:rPr lang="en-US" dirty="0"/>
              <a:t>. </a:t>
            </a:r>
          </a:p>
          <a:p>
            <a:pPr lvl="2"/>
            <a:r>
              <a:rPr lang="en-US" dirty="0" smtClean="0"/>
              <a:t>Typically requires written opinions from doctors.</a:t>
            </a:r>
          </a:p>
          <a:p>
            <a:pPr marL="517525" lvl="1" indent="0">
              <a:buNone/>
            </a:pPr>
            <a:endParaRPr lang="en-US" dirty="0" smtClean="0"/>
          </a:p>
        </p:txBody>
      </p:sp>
    </p:spTree>
    <p:extLst>
      <p:ext uri="{BB962C8B-B14F-4D97-AF65-F5344CB8AC3E}">
        <p14:creationId xmlns:p14="http://schemas.microsoft.com/office/powerpoint/2010/main" val="56656570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8612"/>
          </a:xfrm>
        </p:spPr>
        <p:txBody>
          <a:bodyPr>
            <a:normAutofit fontScale="90000"/>
          </a:bodyPr>
          <a:lstStyle/>
          <a:p>
            <a:r>
              <a:rPr lang="en-US" dirty="0" smtClean="0"/>
              <a:t>Planning for Incapacity</a:t>
            </a:r>
            <a:br>
              <a:rPr lang="en-US" dirty="0" smtClean="0"/>
            </a:br>
            <a:r>
              <a:rPr lang="en-US" sz="3600" i="1" dirty="0" smtClean="0">
                <a:solidFill>
                  <a:schemeClr val="tx2"/>
                </a:solidFill>
              </a:rPr>
              <a:t>Healthcare</a:t>
            </a:r>
            <a:r>
              <a:rPr lang="en-US" sz="3600" dirty="0" smtClean="0">
                <a:solidFill>
                  <a:schemeClr val="tx2"/>
                </a:solidFill>
              </a:rPr>
              <a:t> Power of Attorney </a:t>
            </a:r>
            <a:br>
              <a:rPr lang="en-US" sz="3600" dirty="0" smtClean="0">
                <a:solidFill>
                  <a:schemeClr val="tx2"/>
                </a:solidFill>
              </a:rPr>
            </a:br>
            <a:r>
              <a:rPr lang="en-US" sz="3600" dirty="0" smtClean="0">
                <a:solidFill>
                  <a:schemeClr val="tx2"/>
                </a:solidFill>
              </a:rPr>
              <a:t>[NMSA 24-7A-1 et seq.]</a:t>
            </a:r>
            <a:endParaRPr lang="en-US" dirty="0">
              <a:solidFill>
                <a:schemeClr val="tx2"/>
              </a:solidFill>
            </a:endParaRPr>
          </a:p>
        </p:txBody>
      </p:sp>
      <p:sp>
        <p:nvSpPr>
          <p:cNvPr id="3" name="Text Placeholder 2"/>
          <p:cNvSpPr>
            <a:spLocks noGrp="1"/>
          </p:cNvSpPr>
          <p:nvPr>
            <p:ph type="body" sz="quarter" idx="10"/>
          </p:nvPr>
        </p:nvSpPr>
        <p:spPr>
          <a:xfrm>
            <a:off x="381000" y="1981200"/>
            <a:ext cx="8382000" cy="3200400"/>
          </a:xfrm>
        </p:spPr>
        <p:txBody>
          <a:bodyPr>
            <a:normAutofit/>
          </a:bodyPr>
          <a:lstStyle/>
          <a:p>
            <a:r>
              <a:rPr lang="en-US" dirty="0" smtClean="0"/>
              <a:t>What </a:t>
            </a:r>
            <a:r>
              <a:rPr lang="en-US" b="1" i="1" dirty="0" smtClean="0"/>
              <a:t>powers</a:t>
            </a:r>
            <a:r>
              <a:rPr lang="en-US" dirty="0" smtClean="0"/>
              <a:t> does a </a:t>
            </a:r>
            <a:r>
              <a:rPr lang="en-US" u="sng" dirty="0" smtClean="0"/>
              <a:t>Healthcare POA</a:t>
            </a:r>
            <a:r>
              <a:rPr lang="en-US" dirty="0" smtClean="0"/>
              <a:t> grant?</a:t>
            </a:r>
          </a:p>
          <a:p>
            <a:pPr lvl="1"/>
            <a:r>
              <a:rPr lang="en-US" dirty="0" smtClean="0"/>
              <a:t>Hire/fire doctors</a:t>
            </a:r>
          </a:p>
          <a:p>
            <a:pPr lvl="1"/>
            <a:r>
              <a:rPr lang="en-US" dirty="0" smtClean="0"/>
              <a:t>Approve/refuse medical care</a:t>
            </a:r>
          </a:p>
          <a:p>
            <a:pPr lvl="1"/>
            <a:r>
              <a:rPr lang="en-US" dirty="0" smtClean="0"/>
              <a:t>Access medical records</a:t>
            </a:r>
          </a:p>
          <a:p>
            <a:pPr lvl="1"/>
            <a:r>
              <a:rPr lang="en-US" dirty="0" smtClean="0"/>
              <a:t>End of life care (if principal chooses)</a:t>
            </a:r>
          </a:p>
          <a:p>
            <a:pPr lvl="1"/>
            <a:endParaRPr lang="en-US" dirty="0" smtClean="0"/>
          </a:p>
        </p:txBody>
      </p:sp>
    </p:spTree>
    <p:extLst>
      <p:ext uri="{BB962C8B-B14F-4D97-AF65-F5344CB8AC3E}">
        <p14:creationId xmlns:p14="http://schemas.microsoft.com/office/powerpoint/2010/main" val="414404393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8612"/>
          </a:xfrm>
        </p:spPr>
        <p:txBody>
          <a:bodyPr>
            <a:normAutofit fontScale="90000"/>
          </a:bodyPr>
          <a:lstStyle/>
          <a:p>
            <a:r>
              <a:rPr lang="en-US" dirty="0" smtClean="0"/>
              <a:t>Planning for Incapacity</a:t>
            </a:r>
            <a:br>
              <a:rPr lang="en-US" dirty="0" smtClean="0"/>
            </a:br>
            <a:r>
              <a:rPr lang="en-US" sz="3600" i="1" dirty="0" smtClean="0">
                <a:solidFill>
                  <a:schemeClr val="tx2"/>
                </a:solidFill>
              </a:rPr>
              <a:t>Financial</a:t>
            </a:r>
            <a:r>
              <a:rPr lang="en-US" sz="3600" dirty="0" smtClean="0">
                <a:solidFill>
                  <a:schemeClr val="tx2"/>
                </a:solidFill>
              </a:rPr>
              <a:t> Power of Attorney </a:t>
            </a:r>
            <a:br>
              <a:rPr lang="en-US" sz="3600" dirty="0" smtClean="0">
                <a:solidFill>
                  <a:schemeClr val="tx2"/>
                </a:solidFill>
              </a:rPr>
            </a:br>
            <a:r>
              <a:rPr lang="en-US" sz="3600" dirty="0" smtClean="0">
                <a:solidFill>
                  <a:schemeClr val="tx2"/>
                </a:solidFill>
              </a:rPr>
              <a:t>[NMSA 24-7A-1 et seq.]</a:t>
            </a:r>
            <a:endParaRPr lang="en-US" dirty="0">
              <a:solidFill>
                <a:schemeClr val="tx2"/>
              </a:solidFill>
            </a:endParaRPr>
          </a:p>
        </p:txBody>
      </p:sp>
      <p:sp>
        <p:nvSpPr>
          <p:cNvPr id="3" name="Text Placeholder 2"/>
          <p:cNvSpPr>
            <a:spLocks noGrp="1"/>
          </p:cNvSpPr>
          <p:nvPr>
            <p:ph type="body" sz="quarter" idx="10"/>
          </p:nvPr>
        </p:nvSpPr>
        <p:spPr>
          <a:xfrm>
            <a:off x="381000" y="1981200"/>
            <a:ext cx="8382000" cy="3200400"/>
          </a:xfrm>
        </p:spPr>
        <p:txBody>
          <a:bodyPr>
            <a:normAutofit fontScale="92500" lnSpcReduction="10000"/>
          </a:bodyPr>
          <a:lstStyle/>
          <a:p>
            <a:r>
              <a:rPr lang="en-US" dirty="0" smtClean="0"/>
              <a:t>What </a:t>
            </a:r>
            <a:r>
              <a:rPr lang="en-US" b="1" i="1" dirty="0" smtClean="0"/>
              <a:t>powers</a:t>
            </a:r>
            <a:r>
              <a:rPr lang="en-US" dirty="0" smtClean="0"/>
              <a:t> does a </a:t>
            </a:r>
            <a:r>
              <a:rPr lang="en-US" u="sng" dirty="0" smtClean="0"/>
              <a:t>Financial POA</a:t>
            </a:r>
            <a:r>
              <a:rPr lang="en-US" dirty="0" smtClean="0"/>
              <a:t> grant?</a:t>
            </a:r>
          </a:p>
          <a:p>
            <a:pPr marL="517525" lvl="1" indent="0">
              <a:buNone/>
            </a:pPr>
            <a:r>
              <a:rPr lang="en-US" dirty="0" smtClean="0"/>
              <a:t>Principal can choose to grant, among others:</a:t>
            </a:r>
          </a:p>
          <a:p>
            <a:pPr lvl="1"/>
            <a:r>
              <a:rPr lang="en-US" dirty="0" smtClean="0"/>
              <a:t>Real estate</a:t>
            </a:r>
          </a:p>
          <a:p>
            <a:pPr lvl="1"/>
            <a:r>
              <a:rPr lang="en-US" dirty="0" smtClean="0"/>
              <a:t>Personal property</a:t>
            </a:r>
          </a:p>
          <a:p>
            <a:pPr lvl="1"/>
            <a:r>
              <a:rPr lang="en-US" dirty="0" smtClean="0"/>
              <a:t>Banking</a:t>
            </a:r>
          </a:p>
          <a:p>
            <a:pPr lvl="1"/>
            <a:r>
              <a:rPr lang="en-US" dirty="0" smtClean="0"/>
              <a:t>Investments</a:t>
            </a:r>
          </a:p>
          <a:p>
            <a:pPr lvl="1"/>
            <a:r>
              <a:rPr lang="en-US" dirty="0" smtClean="0"/>
              <a:t>Legal claims</a:t>
            </a:r>
          </a:p>
          <a:p>
            <a:pPr lvl="1"/>
            <a:r>
              <a:rPr lang="en-US" dirty="0" smtClean="0"/>
              <a:t>Businesses</a:t>
            </a:r>
          </a:p>
          <a:p>
            <a:pPr lvl="1"/>
            <a:endParaRPr lang="en-US" dirty="0" smtClean="0"/>
          </a:p>
          <a:p>
            <a:pPr lvl="1"/>
            <a:endParaRPr lang="en-US" dirty="0" smtClean="0"/>
          </a:p>
        </p:txBody>
      </p:sp>
    </p:spTree>
    <p:extLst>
      <p:ext uri="{BB962C8B-B14F-4D97-AF65-F5344CB8AC3E}">
        <p14:creationId xmlns:p14="http://schemas.microsoft.com/office/powerpoint/2010/main" val="34950401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8612"/>
          </a:xfrm>
        </p:spPr>
        <p:txBody>
          <a:bodyPr>
            <a:normAutofit/>
          </a:bodyPr>
          <a:lstStyle/>
          <a:p>
            <a:r>
              <a:rPr lang="en-US" dirty="0" smtClean="0"/>
              <a:t>Planning for Incapacity</a:t>
            </a:r>
            <a:r>
              <a:rPr lang="en-US" dirty="0"/>
              <a:t/>
            </a:r>
            <a:br>
              <a:rPr lang="en-US" dirty="0"/>
            </a:br>
            <a:r>
              <a:rPr lang="en-US" sz="3600" dirty="0" smtClean="0">
                <a:solidFill>
                  <a:schemeClr val="tx2"/>
                </a:solidFill>
              </a:rPr>
              <a:t>Powers of Attorney </a:t>
            </a:r>
            <a:endParaRPr lang="en-US" dirty="0">
              <a:solidFill>
                <a:schemeClr val="tx2"/>
              </a:solidFill>
            </a:endParaRPr>
          </a:p>
        </p:txBody>
      </p:sp>
      <p:sp>
        <p:nvSpPr>
          <p:cNvPr id="3" name="Text Placeholder 2"/>
          <p:cNvSpPr>
            <a:spLocks noGrp="1"/>
          </p:cNvSpPr>
          <p:nvPr>
            <p:ph type="body" sz="quarter" idx="10"/>
          </p:nvPr>
        </p:nvSpPr>
        <p:spPr>
          <a:xfrm>
            <a:off x="381000" y="1981200"/>
            <a:ext cx="8382000" cy="3200400"/>
          </a:xfrm>
        </p:spPr>
        <p:txBody>
          <a:bodyPr>
            <a:normAutofit/>
          </a:bodyPr>
          <a:lstStyle/>
          <a:p>
            <a:r>
              <a:rPr lang="en-US" dirty="0" smtClean="0"/>
              <a:t>What happens if I become incapacitated and </a:t>
            </a:r>
            <a:r>
              <a:rPr lang="en-US" b="1" dirty="0" smtClean="0"/>
              <a:t>have not </a:t>
            </a:r>
            <a:r>
              <a:rPr lang="en-US" dirty="0" smtClean="0"/>
              <a:t>completed a POA? </a:t>
            </a:r>
          </a:p>
          <a:p>
            <a:pPr lvl="1"/>
            <a:r>
              <a:rPr lang="en-US" u="sng" dirty="0" smtClean="0"/>
              <a:t>Healthcare</a:t>
            </a:r>
            <a:r>
              <a:rPr lang="en-US" dirty="0" smtClean="0"/>
              <a:t>: The law provides a default list of </a:t>
            </a:r>
            <a:r>
              <a:rPr lang="en-US" b="1" i="1" dirty="0" smtClean="0"/>
              <a:t>surrogate</a:t>
            </a:r>
            <a:r>
              <a:rPr lang="en-US" b="1" dirty="0" smtClean="0"/>
              <a:t> </a:t>
            </a:r>
            <a:r>
              <a:rPr lang="en-US" dirty="0" smtClean="0"/>
              <a:t>decision makers if principal has not designated an agent, or if the agent is not reasonably available.  </a:t>
            </a:r>
            <a:r>
              <a:rPr lang="en-US" i="1" dirty="0" smtClean="0"/>
              <a:t>See</a:t>
            </a:r>
            <a:r>
              <a:rPr lang="en-US" dirty="0" smtClean="0"/>
              <a:t> NMSA 24-7A-5 (B).</a:t>
            </a:r>
          </a:p>
          <a:p>
            <a:pPr lvl="1"/>
            <a:r>
              <a:rPr lang="en-US" u="sng" dirty="0" smtClean="0"/>
              <a:t>Financial</a:t>
            </a:r>
            <a:r>
              <a:rPr lang="en-US" dirty="0" smtClean="0"/>
              <a:t>: No fallback. May need conservatorship.</a:t>
            </a:r>
            <a:endParaRPr lang="en-US" u="sng" dirty="0" smtClean="0"/>
          </a:p>
        </p:txBody>
      </p:sp>
    </p:spTree>
    <p:extLst>
      <p:ext uri="{BB962C8B-B14F-4D97-AF65-F5344CB8AC3E}">
        <p14:creationId xmlns:p14="http://schemas.microsoft.com/office/powerpoint/2010/main" val="325422303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8612"/>
          </a:xfrm>
        </p:spPr>
        <p:txBody>
          <a:bodyPr>
            <a:normAutofit/>
          </a:bodyPr>
          <a:lstStyle/>
          <a:p>
            <a:r>
              <a:rPr lang="en-US" dirty="0" smtClean="0"/>
              <a:t>Planning for Incapacity</a:t>
            </a:r>
            <a:br>
              <a:rPr lang="en-US" dirty="0" smtClean="0"/>
            </a:br>
            <a:r>
              <a:rPr lang="en-US" sz="3600" dirty="0" smtClean="0">
                <a:solidFill>
                  <a:schemeClr val="tx2"/>
                </a:solidFill>
              </a:rPr>
              <a:t>Advance Directives</a:t>
            </a:r>
            <a:endParaRPr lang="en-US" dirty="0">
              <a:solidFill>
                <a:schemeClr val="tx2"/>
              </a:solidFill>
            </a:endParaRPr>
          </a:p>
        </p:txBody>
      </p:sp>
      <p:sp>
        <p:nvSpPr>
          <p:cNvPr id="3" name="Text Placeholder 2"/>
          <p:cNvSpPr>
            <a:spLocks noGrp="1"/>
          </p:cNvSpPr>
          <p:nvPr>
            <p:ph type="body" sz="quarter" idx="10"/>
          </p:nvPr>
        </p:nvSpPr>
        <p:spPr>
          <a:xfrm>
            <a:off x="381000" y="1524000"/>
            <a:ext cx="8382000" cy="4572000"/>
          </a:xfrm>
        </p:spPr>
        <p:txBody>
          <a:bodyPr>
            <a:normAutofit/>
          </a:bodyPr>
          <a:lstStyle/>
          <a:p>
            <a:r>
              <a:rPr lang="en-US" dirty="0" smtClean="0"/>
              <a:t>Can give instructions about type of care you want to receive when </a:t>
            </a:r>
            <a:r>
              <a:rPr lang="en-US" u="sng" dirty="0" smtClean="0"/>
              <a:t>near-death</a:t>
            </a:r>
            <a:r>
              <a:rPr lang="en-US" dirty="0" smtClean="0"/>
              <a:t>.</a:t>
            </a:r>
          </a:p>
          <a:p>
            <a:pPr lvl="1"/>
            <a:r>
              <a:rPr lang="en-US" dirty="0" smtClean="0"/>
              <a:t>Can opt to receive all reasonable care, withdraw life-sustaining treatment, or let agent decide.</a:t>
            </a:r>
          </a:p>
          <a:p>
            <a:r>
              <a:rPr lang="en-US" dirty="0" smtClean="0"/>
              <a:t>Takes effect when principal cannot communicate their wishes, and:</a:t>
            </a:r>
          </a:p>
          <a:p>
            <a:pPr lvl="1"/>
            <a:r>
              <a:rPr lang="en-US" dirty="0" smtClean="0"/>
              <a:t>Terminally Ill (final stage)</a:t>
            </a:r>
            <a:endParaRPr lang="en-US" dirty="0"/>
          </a:p>
          <a:p>
            <a:pPr lvl="1"/>
            <a:r>
              <a:rPr lang="en-US" dirty="0" smtClean="0"/>
              <a:t>Permanently Comatose</a:t>
            </a:r>
          </a:p>
          <a:p>
            <a:pPr lvl="1"/>
            <a:r>
              <a:rPr lang="en-US" dirty="0" smtClean="0"/>
              <a:t>Or, risks of treatment would outweigh benefits</a:t>
            </a:r>
          </a:p>
        </p:txBody>
      </p:sp>
    </p:spTree>
    <p:extLst>
      <p:ext uri="{BB962C8B-B14F-4D97-AF65-F5344CB8AC3E}">
        <p14:creationId xmlns:p14="http://schemas.microsoft.com/office/powerpoint/2010/main" val="414404393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Planning for Incapacity</a:t>
            </a:r>
            <a:br>
              <a:rPr lang="en-US" dirty="0" smtClean="0"/>
            </a:br>
            <a:r>
              <a:rPr lang="en-US" dirty="0" smtClean="0"/>
              <a:t>“</a:t>
            </a:r>
            <a:r>
              <a:rPr lang="en-US" sz="3600" dirty="0" smtClean="0">
                <a:solidFill>
                  <a:schemeClr val="tx2"/>
                </a:solidFill>
              </a:rPr>
              <a:t>Do Not Resuscitate” Orders (DNRs)</a:t>
            </a:r>
            <a:endParaRPr lang="en-US" dirty="0">
              <a:solidFill>
                <a:schemeClr val="tx2"/>
              </a:solidFill>
            </a:endParaRPr>
          </a:p>
        </p:txBody>
      </p:sp>
      <p:sp>
        <p:nvSpPr>
          <p:cNvPr id="3" name="Text Placeholder 2"/>
          <p:cNvSpPr>
            <a:spLocks noGrp="1"/>
          </p:cNvSpPr>
          <p:nvPr>
            <p:ph type="body" sz="quarter" idx="10"/>
          </p:nvPr>
        </p:nvSpPr>
        <p:spPr>
          <a:xfrm>
            <a:off x="381000" y="1676400"/>
            <a:ext cx="8382000" cy="3505200"/>
          </a:xfrm>
        </p:spPr>
        <p:txBody>
          <a:bodyPr>
            <a:normAutofit/>
          </a:bodyPr>
          <a:lstStyle/>
          <a:p>
            <a:r>
              <a:rPr lang="en-US" dirty="0" smtClean="0"/>
              <a:t>DNR Orders apply "only to resuscitation attempts by health care providers in the </a:t>
            </a:r>
            <a:r>
              <a:rPr lang="en-US" u="sng" dirty="0" smtClean="0"/>
              <a:t>pre-hospital</a:t>
            </a:r>
            <a:r>
              <a:rPr lang="en-US" b="1" dirty="0" smtClean="0"/>
              <a:t> </a:t>
            </a:r>
            <a:r>
              <a:rPr lang="en-US" dirty="0" smtClean="0"/>
              <a:t>setting.”</a:t>
            </a:r>
            <a:r>
              <a:rPr lang="en-US" dirty="0" smtClean="0">
                <a:latin typeface="Calibri" panose="020F0502020204030204" pitchFamily="34" charset="0"/>
              </a:rPr>
              <a:t> </a:t>
            </a:r>
          </a:p>
          <a:p>
            <a:r>
              <a:rPr lang="en-US" dirty="0">
                <a:latin typeface="Calibri" panose="020F0502020204030204" pitchFamily="34" charset="0"/>
              </a:rPr>
              <a:t>DNRs </a:t>
            </a:r>
            <a:r>
              <a:rPr lang="en-US" u="sng" dirty="0" smtClean="0">
                <a:latin typeface="Calibri" panose="020F0502020204030204" pitchFamily="34" charset="0"/>
              </a:rPr>
              <a:t>require</a:t>
            </a:r>
            <a:r>
              <a:rPr lang="en-US" dirty="0" smtClean="0">
                <a:latin typeface="Calibri" panose="020F0502020204030204" pitchFamily="34" charset="0"/>
              </a:rPr>
              <a:t> </a:t>
            </a:r>
            <a:r>
              <a:rPr lang="en-US" dirty="0">
                <a:latin typeface="Calibri" panose="020F0502020204030204" pitchFamily="34" charset="0"/>
              </a:rPr>
              <a:t>signature of a physician</a:t>
            </a:r>
            <a:r>
              <a:rPr lang="en-US" dirty="0" smtClean="0">
                <a:latin typeface="Calibri" panose="020F0502020204030204" pitchFamily="34" charset="0"/>
              </a:rPr>
              <a:t>.</a:t>
            </a:r>
          </a:p>
          <a:p>
            <a:r>
              <a:rPr lang="en-US" dirty="0" smtClean="0">
                <a:latin typeface="Calibri" panose="020F0502020204030204" pitchFamily="34" charset="0"/>
              </a:rPr>
              <a:t>For more information about DNRs, please talk to your primary care physician.</a:t>
            </a:r>
          </a:p>
        </p:txBody>
      </p:sp>
    </p:spTree>
    <p:extLst>
      <p:ext uri="{BB962C8B-B14F-4D97-AF65-F5344CB8AC3E}">
        <p14:creationId xmlns:p14="http://schemas.microsoft.com/office/powerpoint/2010/main" val="130761815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681913" cy="1294895"/>
          </a:xfrm>
        </p:spPr>
        <p:txBody>
          <a:bodyPr/>
          <a:lstStyle/>
          <a:p>
            <a:pPr algn="ctr"/>
            <a:r>
              <a:rPr lang="en-US" dirty="0" smtClean="0">
                <a:hlinkClick r:id="rId3" action="ppaction://hlinkfile"/>
              </a:rPr>
              <a:t>Planning for End of Life</a:t>
            </a:r>
            <a:endParaRPr lang="en-US" dirty="0"/>
          </a:p>
        </p:txBody>
      </p:sp>
    </p:spTree>
    <p:extLst>
      <p:ext uri="{BB962C8B-B14F-4D97-AF65-F5344CB8AC3E}">
        <p14:creationId xmlns:p14="http://schemas.microsoft.com/office/powerpoint/2010/main" val="1084994006"/>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70012"/>
          </a:xfrm>
        </p:spPr>
        <p:txBody>
          <a:bodyPr>
            <a:normAutofit/>
          </a:bodyPr>
          <a:lstStyle/>
          <a:p>
            <a:r>
              <a:rPr lang="en-US" dirty="0" smtClean="0"/>
              <a:t>Remains / Cremation Directive</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676400"/>
            <a:ext cx="8382000" cy="3505200"/>
          </a:xfrm>
        </p:spPr>
        <p:txBody>
          <a:bodyPr>
            <a:normAutofit/>
          </a:bodyPr>
          <a:lstStyle/>
          <a:p>
            <a:r>
              <a:rPr lang="en-US" dirty="0" smtClean="0"/>
              <a:t>In New Mexico, you can give written authorization for your remains to be cremated:</a:t>
            </a:r>
          </a:p>
          <a:p>
            <a:pPr lvl="1"/>
            <a:r>
              <a:rPr lang="en-US" dirty="0" smtClean="0"/>
              <a:t>In a </a:t>
            </a:r>
            <a:r>
              <a:rPr lang="en-US" i="1" dirty="0" smtClean="0"/>
              <a:t>Will</a:t>
            </a:r>
            <a:r>
              <a:rPr lang="en-US" dirty="0" smtClean="0"/>
              <a:t>, or a </a:t>
            </a:r>
            <a:r>
              <a:rPr lang="en-US" i="1" dirty="0" smtClean="0"/>
              <a:t>signed statement</a:t>
            </a:r>
            <a:r>
              <a:rPr lang="en-US" dirty="0" smtClean="0"/>
              <a:t> that is notarized or witnessed by two people.</a:t>
            </a:r>
          </a:p>
          <a:p>
            <a:pPr lvl="1"/>
            <a:r>
              <a:rPr lang="en-US" b="1" dirty="0" smtClean="0"/>
              <a:t>Legally binding.</a:t>
            </a:r>
            <a:r>
              <a:rPr lang="en-US" dirty="0" smtClean="0"/>
              <a:t> Personal representative and funeral home must honor the decedent’s wishes.</a:t>
            </a:r>
          </a:p>
          <a:p>
            <a:endParaRPr lang="en-US" dirty="0" smtClean="0"/>
          </a:p>
        </p:txBody>
      </p:sp>
    </p:spTree>
    <p:extLst>
      <p:ext uri="{BB962C8B-B14F-4D97-AF65-F5344CB8AC3E}">
        <p14:creationId xmlns:p14="http://schemas.microsoft.com/office/powerpoint/2010/main" val="130761815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293812"/>
          </a:xfrm>
        </p:spPr>
        <p:txBody>
          <a:bodyPr>
            <a:normAutofit/>
          </a:bodyPr>
          <a:lstStyle/>
          <a:p>
            <a:r>
              <a:rPr lang="en-US" dirty="0"/>
              <a:t>Remains / Cremation </a:t>
            </a:r>
            <a:r>
              <a:rPr lang="en-US" dirty="0" smtClean="0"/>
              <a:t>Directive</a:t>
            </a:r>
            <a:endParaRPr lang="en-US" dirty="0">
              <a:solidFill>
                <a:schemeClr val="tx2"/>
              </a:solidFill>
            </a:endParaRPr>
          </a:p>
        </p:txBody>
      </p:sp>
      <p:sp>
        <p:nvSpPr>
          <p:cNvPr id="3" name="Text Placeholder 2"/>
          <p:cNvSpPr>
            <a:spLocks noGrp="1"/>
          </p:cNvSpPr>
          <p:nvPr>
            <p:ph type="body" sz="quarter" idx="10"/>
          </p:nvPr>
        </p:nvSpPr>
        <p:spPr>
          <a:xfrm>
            <a:off x="381000" y="1447800"/>
            <a:ext cx="8382000" cy="3733800"/>
          </a:xfrm>
        </p:spPr>
        <p:txBody>
          <a:bodyPr>
            <a:normAutofit fontScale="85000" lnSpcReduction="20000"/>
          </a:bodyPr>
          <a:lstStyle/>
          <a:p>
            <a:r>
              <a:rPr lang="en-US" dirty="0" smtClean="0"/>
              <a:t>If decedent</a:t>
            </a:r>
            <a:r>
              <a:rPr lang="en-US" i="1" dirty="0" smtClean="0"/>
              <a:t> </a:t>
            </a:r>
            <a:r>
              <a:rPr lang="en-US" dirty="0" smtClean="0"/>
              <a:t>leaves </a:t>
            </a:r>
            <a:r>
              <a:rPr lang="en-US" b="1" i="1" dirty="0" smtClean="0"/>
              <a:t>no instructions</a:t>
            </a:r>
            <a:r>
              <a:rPr lang="en-US" i="1" dirty="0" smtClean="0"/>
              <a:t> </a:t>
            </a:r>
            <a:r>
              <a:rPr lang="en-US" dirty="0" smtClean="0"/>
              <a:t>about how to dispose of their remains, New Mexico law gives the following survivors the power to decide, in order:</a:t>
            </a:r>
          </a:p>
          <a:p>
            <a:pPr lvl="1"/>
            <a:r>
              <a:rPr lang="en-US" dirty="0" smtClean="0"/>
              <a:t>Surviving spouse;</a:t>
            </a:r>
          </a:p>
          <a:p>
            <a:pPr lvl="1"/>
            <a:r>
              <a:rPr lang="en-US" dirty="0" smtClean="0"/>
              <a:t>A majority of the surviving adult children;</a:t>
            </a:r>
          </a:p>
          <a:p>
            <a:pPr lvl="1"/>
            <a:r>
              <a:rPr lang="en-US" dirty="0" smtClean="0"/>
              <a:t>Surviving parents;</a:t>
            </a:r>
          </a:p>
          <a:p>
            <a:pPr lvl="1"/>
            <a:r>
              <a:rPr lang="en-US" dirty="0" smtClean="0"/>
              <a:t>A majority of the surviving siblings;</a:t>
            </a:r>
          </a:p>
          <a:p>
            <a:pPr lvl="1"/>
            <a:r>
              <a:rPr lang="en-US" dirty="0" smtClean="0"/>
              <a:t>An adult person who has exhibited special care and concern for the decedent; or</a:t>
            </a:r>
          </a:p>
          <a:p>
            <a:pPr lvl="1"/>
            <a:r>
              <a:rPr lang="en-US" dirty="0" smtClean="0"/>
              <a:t>The adult next of kin under state law to inherit the decedent’s estate.  </a:t>
            </a:r>
          </a:p>
          <a:p>
            <a:endParaRPr lang="en-US" dirty="0" smtClean="0"/>
          </a:p>
        </p:txBody>
      </p:sp>
    </p:spTree>
    <p:extLst>
      <p:ext uri="{BB962C8B-B14F-4D97-AF65-F5344CB8AC3E}">
        <p14:creationId xmlns:p14="http://schemas.microsoft.com/office/powerpoint/2010/main" val="1307618158"/>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Typical </a:t>
            </a:r>
            <a:r>
              <a:rPr lang="en-US" dirty="0"/>
              <a:t>Assets of Low to Moderate Income Seniors</a:t>
            </a:r>
          </a:p>
        </p:txBody>
      </p:sp>
      <p:sp>
        <p:nvSpPr>
          <p:cNvPr id="3" name="Text Placeholder 2"/>
          <p:cNvSpPr>
            <a:spLocks noGrp="1"/>
          </p:cNvSpPr>
          <p:nvPr>
            <p:ph type="body" sz="quarter" idx="10"/>
          </p:nvPr>
        </p:nvSpPr>
        <p:spPr>
          <a:xfrm>
            <a:off x="381000" y="1524000"/>
            <a:ext cx="8382000" cy="4495800"/>
          </a:xfrm>
        </p:spPr>
        <p:txBody>
          <a:bodyPr>
            <a:normAutofit/>
          </a:bodyPr>
          <a:lstStyle/>
          <a:p>
            <a:r>
              <a:rPr lang="en-US" dirty="0" smtClean="0"/>
              <a:t>Car</a:t>
            </a:r>
          </a:p>
          <a:p>
            <a:r>
              <a:rPr lang="en-US" dirty="0" smtClean="0"/>
              <a:t>Bank account</a:t>
            </a:r>
          </a:p>
          <a:p>
            <a:r>
              <a:rPr lang="en-US" dirty="0" smtClean="0"/>
              <a:t>Pension</a:t>
            </a:r>
          </a:p>
          <a:p>
            <a:r>
              <a:rPr lang="en-US" dirty="0" smtClean="0"/>
              <a:t>IRA</a:t>
            </a:r>
          </a:p>
          <a:p>
            <a:r>
              <a:rPr lang="en-US" dirty="0" smtClean="0"/>
              <a:t>Real estate</a:t>
            </a:r>
          </a:p>
          <a:p>
            <a:r>
              <a:rPr lang="en-US" dirty="0" smtClean="0"/>
              <a:t>Tangible personal property</a:t>
            </a:r>
          </a:p>
          <a:p>
            <a:r>
              <a:rPr lang="en-US" dirty="0" smtClean="0"/>
              <a:t>Sole proprietorship </a:t>
            </a:r>
          </a:p>
          <a:p>
            <a:pPr>
              <a:buNone/>
            </a:pPr>
            <a:endParaRPr lang="en-US" sz="1000" dirty="0" smtClean="0"/>
          </a:p>
        </p:txBody>
      </p:sp>
    </p:spTree>
    <p:extLst>
      <p:ext uri="{BB962C8B-B14F-4D97-AF65-F5344CB8AC3E}">
        <p14:creationId xmlns:p14="http://schemas.microsoft.com/office/powerpoint/2010/main" val="119586404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681913" cy="3124200"/>
          </a:xfrm>
        </p:spPr>
        <p:txBody>
          <a:bodyPr/>
          <a:lstStyle/>
          <a:p>
            <a:pPr algn="just"/>
            <a:r>
              <a:rPr lang="en-US" sz="3600" dirty="0" smtClean="0"/>
              <a:t>Note: This presentation is only </a:t>
            </a:r>
            <a:r>
              <a:rPr lang="en-US" sz="3600" i="1" dirty="0" smtClean="0"/>
              <a:t>general information</a:t>
            </a:r>
            <a:r>
              <a:rPr lang="en-US" sz="3600" dirty="0" smtClean="0"/>
              <a:t>.  Specific questions should be directed to qualified legal, accounting, or medical professionals. </a:t>
            </a:r>
            <a:endParaRPr lang="en-US" sz="36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8987" y="609600"/>
            <a:ext cx="2105025" cy="1190625"/>
          </a:xfrm>
          <a:prstGeom prst="rect">
            <a:avLst/>
          </a:prstGeom>
        </p:spPr>
      </p:pic>
    </p:spTree>
    <p:extLst>
      <p:ext uri="{BB962C8B-B14F-4D97-AF65-F5344CB8AC3E}">
        <p14:creationId xmlns:p14="http://schemas.microsoft.com/office/powerpoint/2010/main" val="2942336387"/>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912812"/>
          </a:xfrm>
        </p:spPr>
        <p:txBody>
          <a:bodyPr>
            <a:normAutofit fontScale="90000"/>
          </a:bodyPr>
          <a:lstStyle/>
          <a:p>
            <a:r>
              <a:rPr lang="en-US" dirty="0" smtClean="0"/>
              <a:t>Wills</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524000"/>
            <a:ext cx="8382000" cy="4495800"/>
          </a:xfrm>
        </p:spPr>
        <p:txBody>
          <a:bodyPr>
            <a:normAutofit/>
          </a:bodyPr>
          <a:lstStyle/>
          <a:p>
            <a:r>
              <a:rPr lang="en-US" dirty="0" smtClean="0"/>
              <a:t>Common reasons people don’t make one: </a:t>
            </a:r>
          </a:p>
          <a:p>
            <a:pPr lvl="1"/>
            <a:r>
              <a:rPr lang="en-US" dirty="0" smtClean="0"/>
              <a:t>“I’m healthy”</a:t>
            </a:r>
          </a:p>
          <a:p>
            <a:pPr lvl="1"/>
            <a:r>
              <a:rPr lang="en-US" dirty="0" smtClean="0"/>
              <a:t>“I don’t want to think about it”</a:t>
            </a:r>
          </a:p>
          <a:p>
            <a:pPr lvl="1"/>
            <a:r>
              <a:rPr lang="en-US" dirty="0" smtClean="0"/>
              <a:t>“I haven't gotten around to it yet”</a:t>
            </a:r>
          </a:p>
          <a:p>
            <a:pPr lvl="1"/>
            <a:r>
              <a:rPr lang="en-US" dirty="0" smtClean="0"/>
              <a:t>“I don’t like attorneys”</a:t>
            </a:r>
          </a:p>
          <a:p>
            <a:pPr lvl="1"/>
            <a:r>
              <a:rPr lang="en-US" dirty="0" smtClean="0"/>
              <a:t>“I don’t own that much”</a:t>
            </a:r>
          </a:p>
          <a:p>
            <a:pPr lvl="1"/>
            <a:r>
              <a:rPr lang="en-US" dirty="0" smtClean="0"/>
              <a:t>“I don’t have time”</a:t>
            </a:r>
          </a:p>
          <a:p>
            <a:pPr marL="517525" lvl="1" indent="0">
              <a:buNone/>
            </a:pPr>
            <a:endParaRPr lang="en-US" sz="1000" dirty="0" smtClean="0"/>
          </a:p>
          <a:p>
            <a:pPr marL="517525" lvl="1" indent="0" algn="ctr">
              <a:buNone/>
            </a:pPr>
            <a:r>
              <a:rPr lang="en-US" b="1" dirty="0" smtClean="0"/>
              <a:t>Make the time!</a:t>
            </a:r>
          </a:p>
        </p:txBody>
      </p:sp>
    </p:spTree>
    <p:extLst>
      <p:ext uri="{BB962C8B-B14F-4D97-AF65-F5344CB8AC3E}">
        <p14:creationId xmlns:p14="http://schemas.microsoft.com/office/powerpoint/2010/main" val="1195864041"/>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Wills</a:t>
            </a:r>
            <a:br>
              <a:rPr lang="en-US" dirty="0" smtClean="0"/>
            </a:br>
            <a:r>
              <a:rPr lang="en-US" sz="3600" dirty="0" smtClean="0">
                <a:solidFill>
                  <a:schemeClr val="tx2"/>
                </a:solidFill>
              </a:rPr>
              <a:t>Why someone may </a:t>
            </a:r>
            <a:r>
              <a:rPr lang="en-US" sz="3600" i="1" u="sng" dirty="0" smtClean="0">
                <a:solidFill>
                  <a:schemeClr val="tx2"/>
                </a:solidFill>
              </a:rPr>
              <a:t>need</a:t>
            </a:r>
            <a:r>
              <a:rPr lang="en-US" sz="3600" dirty="0" smtClean="0">
                <a:solidFill>
                  <a:schemeClr val="tx2"/>
                </a:solidFill>
              </a:rPr>
              <a:t> a will</a:t>
            </a:r>
            <a:endParaRPr lang="en-US" dirty="0">
              <a:solidFill>
                <a:schemeClr val="tx2"/>
              </a:solidFill>
            </a:endParaRPr>
          </a:p>
        </p:txBody>
      </p:sp>
      <p:sp>
        <p:nvSpPr>
          <p:cNvPr id="3" name="Text Placeholder 2"/>
          <p:cNvSpPr>
            <a:spLocks noGrp="1"/>
          </p:cNvSpPr>
          <p:nvPr>
            <p:ph type="body" sz="quarter" idx="10"/>
          </p:nvPr>
        </p:nvSpPr>
        <p:spPr>
          <a:xfrm>
            <a:off x="381000" y="1676400"/>
            <a:ext cx="8382000" cy="3505200"/>
          </a:xfrm>
        </p:spPr>
        <p:txBody>
          <a:bodyPr>
            <a:normAutofit/>
          </a:bodyPr>
          <a:lstStyle/>
          <a:p>
            <a:r>
              <a:rPr lang="en-US" dirty="0" smtClean="0"/>
              <a:t>Disinherit certain heirs</a:t>
            </a:r>
          </a:p>
          <a:p>
            <a:r>
              <a:rPr lang="en-US" dirty="0" smtClean="0"/>
              <a:t>Have no heirs</a:t>
            </a:r>
          </a:p>
          <a:p>
            <a:r>
              <a:rPr lang="en-US" dirty="0" smtClean="0"/>
              <a:t>Designate assets to unrelated individuals, e.g., friends, charity</a:t>
            </a:r>
          </a:p>
          <a:p>
            <a:r>
              <a:rPr lang="en-US" i="1" dirty="0" smtClean="0"/>
              <a:t>You</a:t>
            </a:r>
            <a:r>
              <a:rPr lang="en-US" dirty="0" smtClean="0"/>
              <a:t> can choose personal representative and alternate whom you trust</a:t>
            </a:r>
          </a:p>
        </p:txBody>
      </p:sp>
    </p:spTree>
    <p:extLst>
      <p:ext uri="{BB962C8B-B14F-4D97-AF65-F5344CB8AC3E}">
        <p14:creationId xmlns:p14="http://schemas.microsoft.com/office/powerpoint/2010/main" val="3413548646"/>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Wills</a:t>
            </a:r>
            <a:br>
              <a:rPr lang="en-US" dirty="0" smtClean="0"/>
            </a:br>
            <a:r>
              <a:rPr lang="en-US" sz="3600" dirty="0" smtClean="0">
                <a:solidFill>
                  <a:schemeClr val="tx2"/>
                </a:solidFill>
              </a:rPr>
              <a:t>Will Requirements</a:t>
            </a:r>
            <a:endParaRPr lang="en-US" dirty="0">
              <a:solidFill>
                <a:schemeClr val="tx2"/>
              </a:solidFill>
            </a:endParaRPr>
          </a:p>
        </p:txBody>
      </p:sp>
      <p:sp>
        <p:nvSpPr>
          <p:cNvPr id="3" name="Text Placeholder 2"/>
          <p:cNvSpPr>
            <a:spLocks noGrp="1"/>
          </p:cNvSpPr>
          <p:nvPr>
            <p:ph type="body" sz="quarter" idx="10"/>
          </p:nvPr>
        </p:nvSpPr>
        <p:spPr>
          <a:xfrm>
            <a:off x="381000" y="1524000"/>
            <a:ext cx="8382000" cy="4495800"/>
          </a:xfrm>
        </p:spPr>
        <p:txBody>
          <a:bodyPr>
            <a:normAutofit/>
          </a:bodyPr>
          <a:lstStyle/>
          <a:p>
            <a:r>
              <a:rPr lang="en-US" u="sng" dirty="0" smtClean="0"/>
              <a:t>Written</a:t>
            </a:r>
            <a:r>
              <a:rPr lang="en-US" dirty="0" smtClean="0"/>
              <a:t>, </a:t>
            </a:r>
            <a:r>
              <a:rPr lang="en-US" u="sng" dirty="0" smtClean="0"/>
              <a:t>signed </a:t>
            </a:r>
            <a:r>
              <a:rPr lang="en-US" u="sng" dirty="0"/>
              <a:t>by the </a:t>
            </a:r>
            <a:r>
              <a:rPr lang="en-US" u="sng" dirty="0" smtClean="0"/>
              <a:t>maker,</a:t>
            </a:r>
            <a:r>
              <a:rPr lang="en-US" dirty="0" smtClean="0"/>
              <a:t> </a:t>
            </a:r>
            <a:r>
              <a:rPr lang="en-US" dirty="0"/>
              <a:t>and </a:t>
            </a:r>
            <a:r>
              <a:rPr lang="en-US" u="sng" dirty="0" smtClean="0"/>
              <a:t>signed by two witnesses</a:t>
            </a:r>
            <a:r>
              <a:rPr lang="en-US" dirty="0" smtClean="0"/>
              <a:t> who watched maker sign.</a:t>
            </a:r>
            <a:endParaRPr lang="en-US" dirty="0"/>
          </a:p>
          <a:p>
            <a:pPr lvl="1"/>
            <a:r>
              <a:rPr lang="en-US" dirty="0" smtClean="0"/>
              <a:t>Typewritten, handwritten, preprinted forms, and computer-generated wills are all </a:t>
            </a:r>
            <a:r>
              <a:rPr lang="en-US" u="sng" dirty="0" smtClean="0"/>
              <a:t>acceptable</a:t>
            </a:r>
            <a:r>
              <a:rPr lang="en-US" dirty="0" smtClean="0"/>
              <a:t> in New Mexico.</a:t>
            </a:r>
          </a:p>
          <a:p>
            <a:r>
              <a:rPr lang="en-US" dirty="0" smtClean="0"/>
              <a:t>Oral wills, video wills, audiotape, and other non-written mediums are </a:t>
            </a:r>
            <a:r>
              <a:rPr lang="en-US" u="sng" dirty="0" smtClean="0"/>
              <a:t>not valid</a:t>
            </a:r>
            <a:r>
              <a:rPr lang="en-US" dirty="0" smtClean="0"/>
              <a:t> in New Mexico.</a:t>
            </a:r>
          </a:p>
          <a:p>
            <a:r>
              <a:rPr lang="en-US" dirty="0"/>
              <a:t>If created in </a:t>
            </a:r>
            <a:r>
              <a:rPr lang="en-US" u="sng" dirty="0"/>
              <a:t>another state</a:t>
            </a:r>
            <a:r>
              <a:rPr lang="en-US" dirty="0"/>
              <a:t>: </a:t>
            </a:r>
            <a:r>
              <a:rPr lang="en-US" dirty="0" smtClean="0"/>
              <a:t>valid in New Mexico </a:t>
            </a:r>
            <a:r>
              <a:rPr lang="en-US" i="1" dirty="0"/>
              <a:t>if</a:t>
            </a:r>
            <a:r>
              <a:rPr lang="en-US" dirty="0"/>
              <a:t> it would be valid where it was </a:t>
            </a:r>
            <a:r>
              <a:rPr lang="en-US" dirty="0" smtClean="0"/>
              <a:t>created.</a:t>
            </a:r>
            <a:endParaRPr lang="en-US" dirty="0"/>
          </a:p>
          <a:p>
            <a:endParaRPr lang="en-US" dirty="0" smtClean="0"/>
          </a:p>
        </p:txBody>
      </p:sp>
    </p:spTree>
    <p:extLst>
      <p:ext uri="{BB962C8B-B14F-4D97-AF65-F5344CB8AC3E}">
        <p14:creationId xmlns:p14="http://schemas.microsoft.com/office/powerpoint/2010/main" val="3693922872"/>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Wills</a:t>
            </a:r>
            <a:br>
              <a:rPr lang="en-US" dirty="0" smtClean="0"/>
            </a:br>
            <a:r>
              <a:rPr lang="en-US" sz="3600" dirty="0" smtClean="0">
                <a:solidFill>
                  <a:schemeClr val="tx2"/>
                </a:solidFill>
              </a:rPr>
              <a:t>Will Provisions</a:t>
            </a:r>
            <a:endParaRPr lang="en-US" dirty="0">
              <a:solidFill>
                <a:schemeClr val="tx2"/>
              </a:solidFill>
            </a:endParaRPr>
          </a:p>
        </p:txBody>
      </p:sp>
      <p:sp>
        <p:nvSpPr>
          <p:cNvPr id="3" name="Text Placeholder 2"/>
          <p:cNvSpPr>
            <a:spLocks noGrp="1"/>
          </p:cNvSpPr>
          <p:nvPr>
            <p:ph type="body" sz="quarter" idx="10"/>
          </p:nvPr>
        </p:nvSpPr>
        <p:spPr>
          <a:xfrm>
            <a:off x="381000" y="1524000"/>
            <a:ext cx="8382000" cy="3883497"/>
          </a:xfrm>
        </p:spPr>
        <p:txBody>
          <a:bodyPr>
            <a:normAutofit/>
          </a:bodyPr>
          <a:lstStyle/>
          <a:p>
            <a:r>
              <a:rPr lang="en-US" dirty="0" smtClean="0"/>
              <a:t>Personal Representative (a.k.a. Executor)</a:t>
            </a:r>
          </a:p>
          <a:p>
            <a:r>
              <a:rPr lang="en-US" dirty="0" smtClean="0"/>
              <a:t>Specific Gift of Money</a:t>
            </a:r>
          </a:p>
          <a:p>
            <a:r>
              <a:rPr lang="en-US" dirty="0" smtClean="0"/>
              <a:t>Specific Gift of Personal Property </a:t>
            </a:r>
          </a:p>
          <a:p>
            <a:r>
              <a:rPr lang="en-US" dirty="0" smtClean="0"/>
              <a:t>Specific Gift of Real Property</a:t>
            </a:r>
          </a:p>
          <a:p>
            <a:r>
              <a:rPr lang="en-US" dirty="0" smtClean="0">
                <a:hlinkClick r:id="rId3" action="ppaction://hlinkfile"/>
              </a:rPr>
              <a:t>Personal Property List</a:t>
            </a:r>
            <a:endParaRPr lang="en-US" dirty="0" smtClean="0"/>
          </a:p>
          <a:p>
            <a:r>
              <a:rPr lang="en-US" dirty="0" smtClean="0"/>
              <a:t>Residuary Estate/Residuary Beneficiary</a:t>
            </a:r>
          </a:p>
          <a:p>
            <a:endParaRPr lang="en-US" dirty="0" smtClean="0"/>
          </a:p>
        </p:txBody>
      </p:sp>
    </p:spTree>
    <p:extLst>
      <p:ext uri="{BB962C8B-B14F-4D97-AF65-F5344CB8AC3E}">
        <p14:creationId xmlns:p14="http://schemas.microsoft.com/office/powerpoint/2010/main" val="309316867"/>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Wills</a:t>
            </a:r>
            <a:br>
              <a:rPr lang="en-US" dirty="0" smtClean="0"/>
            </a:br>
            <a:r>
              <a:rPr lang="en-US" sz="3600" dirty="0" smtClean="0">
                <a:solidFill>
                  <a:schemeClr val="tx2"/>
                </a:solidFill>
              </a:rPr>
              <a:t>Changing Your Will – Codicils</a:t>
            </a:r>
            <a:endParaRPr lang="en-US" dirty="0">
              <a:solidFill>
                <a:schemeClr val="tx2"/>
              </a:solidFill>
            </a:endParaRPr>
          </a:p>
        </p:txBody>
      </p:sp>
      <p:sp>
        <p:nvSpPr>
          <p:cNvPr id="3" name="Text Placeholder 2"/>
          <p:cNvSpPr>
            <a:spLocks noGrp="1"/>
          </p:cNvSpPr>
          <p:nvPr>
            <p:ph type="body" sz="quarter" idx="10"/>
          </p:nvPr>
        </p:nvSpPr>
        <p:spPr>
          <a:xfrm>
            <a:off x="381000" y="1524000"/>
            <a:ext cx="8382000" cy="3883497"/>
          </a:xfrm>
        </p:spPr>
        <p:txBody>
          <a:bodyPr>
            <a:normAutofit fontScale="92500" lnSpcReduction="10000"/>
          </a:bodyPr>
          <a:lstStyle/>
          <a:p>
            <a:r>
              <a:rPr lang="en-US" b="1" i="1" dirty="0" smtClean="0"/>
              <a:t>Codicil</a:t>
            </a:r>
            <a:r>
              <a:rPr lang="en-US" dirty="0" smtClean="0"/>
              <a:t> is an amendment to a will.  The codicil should:</a:t>
            </a:r>
          </a:p>
          <a:p>
            <a:pPr lvl="1"/>
            <a:r>
              <a:rPr lang="en-US" dirty="0" smtClean="0"/>
              <a:t>Identify the will that is being amended, including the date the will was signed;</a:t>
            </a:r>
          </a:p>
          <a:p>
            <a:pPr lvl="1"/>
            <a:r>
              <a:rPr lang="en-US" dirty="0" smtClean="0"/>
              <a:t>State your name and domicile;</a:t>
            </a:r>
          </a:p>
          <a:p>
            <a:pPr lvl="1"/>
            <a:r>
              <a:rPr lang="en-US" dirty="0" smtClean="0"/>
              <a:t>Specify in detail what changes are being made; and </a:t>
            </a:r>
          </a:p>
          <a:p>
            <a:pPr lvl="1"/>
            <a:r>
              <a:rPr lang="en-US" dirty="0" smtClean="0"/>
              <a:t>State which sections of the will remain in effect</a:t>
            </a:r>
          </a:p>
          <a:p>
            <a:pPr lvl="1"/>
            <a:r>
              <a:rPr lang="en-US" dirty="0" smtClean="0"/>
              <a:t>Include your signature in the presence of two witnesses who also sign the codicil.</a:t>
            </a:r>
          </a:p>
          <a:p>
            <a:r>
              <a:rPr lang="en-US" dirty="0" smtClean="0"/>
              <a:t>Attach codicil to original will.</a:t>
            </a:r>
          </a:p>
          <a:p>
            <a:pPr lvl="1"/>
            <a:endParaRPr lang="en-US" dirty="0" smtClean="0"/>
          </a:p>
        </p:txBody>
      </p:sp>
    </p:spTree>
    <p:extLst>
      <p:ext uri="{BB962C8B-B14F-4D97-AF65-F5344CB8AC3E}">
        <p14:creationId xmlns:p14="http://schemas.microsoft.com/office/powerpoint/2010/main" val="1715910665"/>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836612"/>
          </a:xfrm>
        </p:spPr>
        <p:txBody>
          <a:bodyPr>
            <a:noAutofit/>
          </a:bodyPr>
          <a:lstStyle/>
          <a:p>
            <a:r>
              <a:rPr lang="en-US" dirty="0" smtClean="0"/>
              <a:t>Will Substitutes</a:t>
            </a:r>
            <a:r>
              <a:rPr lang="en-US" sz="4300" dirty="0" smtClean="0"/>
              <a:t/>
            </a:r>
            <a:br>
              <a:rPr lang="en-US" sz="4300" dirty="0" smtClean="0"/>
            </a:br>
            <a:endParaRPr lang="en-US" sz="4300" dirty="0">
              <a:solidFill>
                <a:schemeClr val="tx2"/>
              </a:solidFill>
            </a:endParaRPr>
          </a:p>
        </p:txBody>
      </p:sp>
      <p:sp>
        <p:nvSpPr>
          <p:cNvPr id="3" name="Text Placeholder 2"/>
          <p:cNvSpPr>
            <a:spLocks noGrp="1"/>
          </p:cNvSpPr>
          <p:nvPr>
            <p:ph type="body" sz="quarter" idx="10"/>
          </p:nvPr>
        </p:nvSpPr>
        <p:spPr>
          <a:xfrm>
            <a:off x="381000" y="1143000"/>
            <a:ext cx="8382000" cy="5029200"/>
          </a:xfrm>
        </p:spPr>
        <p:txBody>
          <a:bodyPr>
            <a:normAutofit/>
          </a:bodyPr>
          <a:lstStyle/>
          <a:p>
            <a:r>
              <a:rPr lang="en-US" dirty="0" smtClean="0"/>
              <a:t>A </a:t>
            </a:r>
            <a:r>
              <a:rPr lang="en-US" i="1" dirty="0" smtClean="0"/>
              <a:t>will substitute </a:t>
            </a:r>
            <a:r>
              <a:rPr lang="en-US" dirty="0" smtClean="0"/>
              <a:t>is a document or instrument that allows a person, upon death, to dispose of assets </a:t>
            </a:r>
            <a:r>
              <a:rPr lang="en-US" b="1" i="1" dirty="0" smtClean="0"/>
              <a:t>without</a:t>
            </a:r>
            <a:r>
              <a:rPr lang="en-US" dirty="0" smtClean="0"/>
              <a:t> the formalities and expense of a probate proceeding.</a:t>
            </a:r>
          </a:p>
          <a:p>
            <a:r>
              <a:rPr lang="en-US" dirty="0" smtClean="0"/>
              <a:t>The most common will </a:t>
            </a:r>
            <a:r>
              <a:rPr lang="en-US" dirty="0"/>
              <a:t>substitutes</a:t>
            </a:r>
            <a:r>
              <a:rPr lang="en-US" dirty="0" smtClean="0"/>
              <a:t> are </a:t>
            </a:r>
            <a:r>
              <a:rPr lang="en-US" u="sng" dirty="0" smtClean="0"/>
              <a:t>joint tenancy</a:t>
            </a:r>
            <a:r>
              <a:rPr lang="en-US" dirty="0" smtClean="0"/>
              <a:t>, </a:t>
            </a:r>
            <a:r>
              <a:rPr lang="en-US" u="sng" dirty="0"/>
              <a:t>trusts</a:t>
            </a:r>
            <a:r>
              <a:rPr lang="en-US" dirty="0" smtClean="0"/>
              <a:t>, </a:t>
            </a:r>
            <a:r>
              <a:rPr lang="en-US" u="sng" dirty="0" smtClean="0"/>
              <a:t>life insurance plans</a:t>
            </a:r>
            <a:r>
              <a:rPr lang="en-US" dirty="0" smtClean="0"/>
              <a:t>, </a:t>
            </a:r>
            <a:r>
              <a:rPr lang="en-US" u="sng" dirty="0" smtClean="0"/>
              <a:t>retirement benefit contracts</a:t>
            </a:r>
            <a:r>
              <a:rPr lang="en-US" dirty="0" smtClean="0"/>
              <a:t>, </a:t>
            </a:r>
            <a:r>
              <a:rPr lang="en-US" u="sng" dirty="0"/>
              <a:t>payable on death </a:t>
            </a:r>
            <a:r>
              <a:rPr lang="en-US" u="sng" dirty="0" smtClean="0"/>
              <a:t>designations</a:t>
            </a:r>
            <a:r>
              <a:rPr lang="en-US" dirty="0" smtClean="0"/>
              <a:t>, </a:t>
            </a:r>
            <a:r>
              <a:rPr lang="en-US" u="sng" dirty="0" smtClean="0"/>
              <a:t>transfer on death designations</a:t>
            </a:r>
            <a:r>
              <a:rPr lang="en-US" dirty="0" smtClean="0"/>
              <a:t>, and </a:t>
            </a:r>
            <a:r>
              <a:rPr lang="en-US" u="sng" dirty="0"/>
              <a:t>transfer on death deeds (TODD)</a:t>
            </a:r>
            <a:r>
              <a:rPr lang="en-US" dirty="0"/>
              <a:t>.</a:t>
            </a:r>
          </a:p>
          <a:p>
            <a:endParaRPr lang="en-US" dirty="0" smtClean="0"/>
          </a:p>
          <a:p>
            <a:endParaRPr lang="en-US" dirty="0"/>
          </a:p>
        </p:txBody>
      </p:sp>
    </p:spTree>
    <p:extLst>
      <p:ext uri="{BB962C8B-B14F-4D97-AF65-F5344CB8AC3E}">
        <p14:creationId xmlns:p14="http://schemas.microsoft.com/office/powerpoint/2010/main" val="358733051"/>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836612"/>
          </a:xfrm>
        </p:spPr>
        <p:txBody>
          <a:bodyPr>
            <a:noAutofit/>
          </a:bodyPr>
          <a:lstStyle/>
          <a:p>
            <a:r>
              <a:rPr lang="en-US" dirty="0" smtClean="0"/>
              <a:t>Will Substitutes</a:t>
            </a:r>
            <a:r>
              <a:rPr lang="en-US" sz="4300" dirty="0" smtClean="0"/>
              <a:t/>
            </a:r>
            <a:br>
              <a:rPr lang="en-US" sz="4300" dirty="0" smtClean="0"/>
            </a:br>
            <a:endParaRPr lang="en-US" sz="4300" dirty="0">
              <a:solidFill>
                <a:schemeClr val="tx2"/>
              </a:solidFill>
            </a:endParaRPr>
          </a:p>
        </p:txBody>
      </p:sp>
      <p:sp>
        <p:nvSpPr>
          <p:cNvPr id="3" name="Text Placeholder 2"/>
          <p:cNvSpPr>
            <a:spLocks noGrp="1"/>
          </p:cNvSpPr>
          <p:nvPr>
            <p:ph type="body" sz="quarter" idx="10"/>
          </p:nvPr>
        </p:nvSpPr>
        <p:spPr>
          <a:xfrm>
            <a:off x="381000" y="1143000"/>
            <a:ext cx="8458200" cy="4800600"/>
          </a:xfrm>
        </p:spPr>
        <p:txBody>
          <a:bodyPr>
            <a:normAutofit fontScale="92500" lnSpcReduction="20000"/>
          </a:bodyPr>
          <a:lstStyle/>
          <a:p>
            <a:r>
              <a:rPr lang="en-US" sz="3500" b="1" i="1" u="sng" dirty="0" smtClean="0"/>
              <a:t>Payable on death designation</a:t>
            </a:r>
            <a:r>
              <a:rPr lang="en-US" sz="3500" dirty="0"/>
              <a:t>:</a:t>
            </a:r>
            <a:r>
              <a:rPr lang="en-US" sz="3500" dirty="0" smtClean="0"/>
              <a:t> can pass bank accounts, certificates of deposit, and U.S. Savings Bonds automatically to named beneficiaries, assuming those beneficiaries survive you.</a:t>
            </a:r>
          </a:p>
          <a:p>
            <a:endParaRPr lang="en-US" sz="3500" dirty="0"/>
          </a:p>
          <a:p>
            <a:r>
              <a:rPr lang="en-US" sz="3500" b="1" i="1" u="sng" dirty="0" smtClean="0"/>
              <a:t>Pass by contract / Naming beneficiary</a:t>
            </a:r>
            <a:r>
              <a:rPr lang="en-US" sz="3500" b="1" dirty="0" smtClean="0"/>
              <a:t>: </a:t>
            </a:r>
            <a:r>
              <a:rPr lang="en-US" sz="3500" dirty="0" smtClean="0"/>
              <a:t>pensions, IRAs, life insurance, etc. – check the terms you agreed to.</a:t>
            </a:r>
          </a:p>
          <a:p>
            <a:pPr lvl="1"/>
            <a:r>
              <a:rPr lang="en-US" sz="3100" dirty="0" smtClean="0"/>
              <a:t>May be able to name a beneficiary to pay out to.</a:t>
            </a:r>
          </a:p>
          <a:p>
            <a:pPr lvl="1"/>
            <a:r>
              <a:rPr lang="en-US" sz="3100" dirty="0" smtClean="0"/>
              <a:t>Contract, not a Will. Stays out of probate (unless you name “My estate” as beneficiary). </a:t>
            </a:r>
          </a:p>
          <a:p>
            <a:pPr marL="0" indent="0">
              <a:buNone/>
            </a:pPr>
            <a:endParaRPr lang="en-US" sz="1600" dirty="0" smtClean="0"/>
          </a:p>
        </p:txBody>
      </p:sp>
    </p:spTree>
    <p:extLst>
      <p:ext uri="{BB962C8B-B14F-4D97-AF65-F5344CB8AC3E}">
        <p14:creationId xmlns:p14="http://schemas.microsoft.com/office/powerpoint/2010/main" val="1053334734"/>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836612"/>
          </a:xfrm>
        </p:spPr>
        <p:txBody>
          <a:bodyPr>
            <a:noAutofit/>
          </a:bodyPr>
          <a:lstStyle/>
          <a:p>
            <a:r>
              <a:rPr lang="en-US" dirty="0" smtClean="0"/>
              <a:t>Will Substitutes</a:t>
            </a:r>
            <a:r>
              <a:rPr lang="en-US" sz="4300" dirty="0" smtClean="0"/>
              <a:t/>
            </a:r>
            <a:br>
              <a:rPr lang="en-US" sz="4300" dirty="0" smtClean="0"/>
            </a:br>
            <a:endParaRPr lang="en-US" sz="4300" dirty="0">
              <a:solidFill>
                <a:schemeClr val="tx2"/>
              </a:solidFill>
            </a:endParaRPr>
          </a:p>
        </p:txBody>
      </p:sp>
      <p:sp>
        <p:nvSpPr>
          <p:cNvPr id="3" name="Text Placeholder 2"/>
          <p:cNvSpPr>
            <a:spLocks noGrp="1"/>
          </p:cNvSpPr>
          <p:nvPr>
            <p:ph type="body" sz="quarter" idx="10"/>
          </p:nvPr>
        </p:nvSpPr>
        <p:spPr>
          <a:xfrm>
            <a:off x="381000" y="1143000"/>
            <a:ext cx="8458200" cy="4419600"/>
          </a:xfrm>
        </p:spPr>
        <p:txBody>
          <a:bodyPr>
            <a:normAutofit/>
          </a:bodyPr>
          <a:lstStyle/>
          <a:p>
            <a:r>
              <a:rPr lang="en-US" sz="3500" u="sng" dirty="0" smtClean="0"/>
              <a:t>Home</a:t>
            </a:r>
            <a:r>
              <a:rPr lang="en-US" sz="3500" dirty="0" smtClean="0"/>
              <a:t>:</a:t>
            </a:r>
          </a:p>
          <a:p>
            <a:pPr lvl="1"/>
            <a:r>
              <a:rPr lang="en-US" sz="3100" b="1" i="1" u="sng" dirty="0" smtClean="0"/>
              <a:t>Transfer on Death Deed</a:t>
            </a:r>
            <a:r>
              <a:rPr lang="en-US" sz="3100" dirty="0" smtClean="0"/>
              <a:t>, by creating and recording, avoids probate on your house.</a:t>
            </a:r>
          </a:p>
          <a:p>
            <a:pPr lvl="1"/>
            <a:r>
              <a:rPr lang="en-US" sz="3200" b="1" i="1" u="sng" dirty="0"/>
              <a:t>Joint tenancy</a:t>
            </a:r>
            <a:r>
              <a:rPr lang="en-US" sz="3200" dirty="0"/>
              <a:t>, assets pass automatically to the surviving joint tenant</a:t>
            </a:r>
            <a:r>
              <a:rPr lang="en-US" sz="3200" dirty="0" smtClean="0"/>
              <a:t>.</a:t>
            </a:r>
            <a:endParaRPr lang="en-US" sz="3100" dirty="0" smtClean="0"/>
          </a:p>
          <a:p>
            <a:r>
              <a:rPr lang="en-US" sz="3500" u="sng" dirty="0" smtClean="0"/>
              <a:t>Car</a:t>
            </a:r>
            <a:r>
              <a:rPr lang="en-US" sz="3500" dirty="0" smtClean="0"/>
              <a:t>: If no probate, heir can file </a:t>
            </a:r>
            <a:r>
              <a:rPr lang="en-US" sz="3500" i="1" dirty="0" smtClean="0"/>
              <a:t>Certificate of Transfer Without Probate</a:t>
            </a:r>
            <a:r>
              <a:rPr lang="en-US" sz="3500" dirty="0" smtClean="0"/>
              <a:t> at MVD, w/ Death Certificate and car title.</a:t>
            </a:r>
          </a:p>
          <a:p>
            <a:pPr marL="0" indent="0">
              <a:buNone/>
            </a:pPr>
            <a:endParaRPr lang="en-US" sz="1600" dirty="0" smtClean="0"/>
          </a:p>
        </p:txBody>
      </p:sp>
    </p:spTree>
    <p:extLst>
      <p:ext uri="{BB962C8B-B14F-4D97-AF65-F5344CB8AC3E}">
        <p14:creationId xmlns:p14="http://schemas.microsoft.com/office/powerpoint/2010/main" val="1053334734"/>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836612"/>
          </a:xfrm>
        </p:spPr>
        <p:txBody>
          <a:bodyPr>
            <a:noAutofit/>
          </a:bodyPr>
          <a:lstStyle/>
          <a:p>
            <a:r>
              <a:rPr lang="en-US" dirty="0" smtClean="0"/>
              <a:t>Will Substitutes</a:t>
            </a:r>
            <a:r>
              <a:rPr lang="en-US" sz="4300" dirty="0" smtClean="0"/>
              <a:t/>
            </a:r>
            <a:br>
              <a:rPr lang="en-US" sz="4300" dirty="0" smtClean="0"/>
            </a:br>
            <a:endParaRPr lang="en-US" sz="4300" dirty="0">
              <a:solidFill>
                <a:schemeClr val="tx2"/>
              </a:solidFill>
            </a:endParaRPr>
          </a:p>
        </p:txBody>
      </p:sp>
      <p:sp>
        <p:nvSpPr>
          <p:cNvPr id="3" name="Text Placeholder 2"/>
          <p:cNvSpPr>
            <a:spLocks noGrp="1"/>
          </p:cNvSpPr>
          <p:nvPr>
            <p:ph type="body" sz="quarter" idx="10"/>
          </p:nvPr>
        </p:nvSpPr>
        <p:spPr>
          <a:xfrm>
            <a:off x="381000" y="1600200"/>
            <a:ext cx="8458200" cy="3962400"/>
          </a:xfrm>
        </p:spPr>
        <p:txBody>
          <a:bodyPr>
            <a:normAutofit/>
          </a:bodyPr>
          <a:lstStyle/>
          <a:p>
            <a:r>
              <a:rPr lang="en-US" sz="3500" u="sng" dirty="0" smtClean="0"/>
              <a:t>Tangible Personal Property</a:t>
            </a:r>
            <a:r>
              <a:rPr lang="en-US" sz="3500" dirty="0" smtClean="0"/>
              <a:t>:</a:t>
            </a:r>
          </a:p>
          <a:p>
            <a:pPr lvl="1"/>
            <a:r>
              <a:rPr lang="en-US" sz="3100" dirty="0" smtClean="0"/>
              <a:t>In New Mexico, if the estate is just personal property worth less than $50,000 it can be distributed without court proceedings.</a:t>
            </a:r>
            <a:endParaRPr lang="en-US" sz="3100" dirty="0"/>
          </a:p>
          <a:p>
            <a:pPr lvl="1"/>
            <a:r>
              <a:rPr lang="en-US" sz="3100" dirty="0" smtClean="0"/>
              <a:t>Can use </a:t>
            </a:r>
            <a:r>
              <a:rPr lang="en-US" sz="3100" i="1" dirty="0" smtClean="0"/>
              <a:t>Affidavit of Successor in Interest </a:t>
            </a:r>
            <a:r>
              <a:rPr lang="en-US" sz="3100" dirty="0" smtClean="0"/>
              <a:t>to collect estate assets. </a:t>
            </a:r>
          </a:p>
          <a:p>
            <a:pPr marL="0" indent="0">
              <a:buNone/>
            </a:pPr>
            <a:endParaRPr lang="en-US" sz="1600" dirty="0" smtClean="0"/>
          </a:p>
        </p:txBody>
      </p:sp>
    </p:spTree>
    <p:extLst>
      <p:ext uri="{BB962C8B-B14F-4D97-AF65-F5344CB8AC3E}">
        <p14:creationId xmlns:p14="http://schemas.microsoft.com/office/powerpoint/2010/main" val="873420768"/>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Trusts</a:t>
            </a:r>
            <a:br>
              <a:rPr lang="en-US" dirty="0" smtClean="0"/>
            </a:br>
            <a:r>
              <a:rPr lang="en-US" sz="3600" dirty="0" smtClean="0">
                <a:solidFill>
                  <a:schemeClr val="tx2"/>
                </a:solidFill>
              </a:rPr>
              <a:t>Creation</a:t>
            </a:r>
            <a:endParaRPr lang="en-US" dirty="0">
              <a:solidFill>
                <a:schemeClr val="tx2"/>
              </a:solidFill>
            </a:endParaRPr>
          </a:p>
        </p:txBody>
      </p:sp>
      <p:sp>
        <p:nvSpPr>
          <p:cNvPr id="3" name="Text Placeholder 2"/>
          <p:cNvSpPr>
            <a:spLocks noGrp="1"/>
          </p:cNvSpPr>
          <p:nvPr>
            <p:ph type="body" sz="quarter" idx="10"/>
          </p:nvPr>
        </p:nvSpPr>
        <p:spPr>
          <a:xfrm>
            <a:off x="381000" y="1524000"/>
            <a:ext cx="8382000" cy="3883497"/>
          </a:xfrm>
        </p:spPr>
        <p:txBody>
          <a:bodyPr>
            <a:normAutofit fontScale="92500" lnSpcReduction="10000"/>
          </a:bodyPr>
          <a:lstStyle/>
          <a:p>
            <a:r>
              <a:rPr lang="en-US" u="sng" dirty="0" smtClean="0"/>
              <a:t>Definition</a:t>
            </a:r>
            <a:r>
              <a:rPr lang="en-US" dirty="0" smtClean="0"/>
              <a:t>: Trusts are complex legal documents that set out provisions for management and distribution of property.  </a:t>
            </a:r>
          </a:p>
          <a:p>
            <a:r>
              <a:rPr lang="en-US" dirty="0" smtClean="0"/>
              <a:t>A person (settlor / trustor) </a:t>
            </a:r>
            <a:r>
              <a:rPr lang="en-US" b="1" i="1" dirty="0" smtClean="0"/>
              <a:t>creates</a:t>
            </a:r>
            <a:r>
              <a:rPr lang="en-US" dirty="0" smtClean="0"/>
              <a:t> a trust and </a:t>
            </a:r>
            <a:r>
              <a:rPr lang="en-US" b="1" i="1" dirty="0" smtClean="0"/>
              <a:t>transfers</a:t>
            </a:r>
            <a:r>
              <a:rPr lang="en-US" dirty="0" smtClean="0"/>
              <a:t> assets into it. They or someone else may then </a:t>
            </a:r>
            <a:r>
              <a:rPr lang="en-US" b="1" i="1" dirty="0" smtClean="0"/>
              <a:t>manage</a:t>
            </a:r>
            <a:r>
              <a:rPr lang="en-US" dirty="0" smtClean="0"/>
              <a:t> the trust (serve as the trustee), for the </a:t>
            </a:r>
            <a:r>
              <a:rPr lang="en-US" b="1" i="1" dirty="0" smtClean="0"/>
              <a:t>benefit</a:t>
            </a:r>
            <a:r>
              <a:rPr lang="en-US" dirty="0" smtClean="0"/>
              <a:t> of another (beneficiary).</a:t>
            </a:r>
          </a:p>
          <a:p>
            <a:r>
              <a:rPr lang="en-US" dirty="0" smtClean="0"/>
              <a:t>Once property is transferred, </a:t>
            </a:r>
            <a:r>
              <a:rPr lang="en-US" u="sng" dirty="0" smtClean="0"/>
              <a:t>the trust owns it</a:t>
            </a:r>
            <a:r>
              <a:rPr lang="en-US" dirty="0" smtClean="0"/>
              <a:t>. Property in trust must be managed for the sake of the beneficiary.</a:t>
            </a:r>
          </a:p>
        </p:txBody>
      </p:sp>
    </p:spTree>
    <p:extLst>
      <p:ext uri="{BB962C8B-B14F-4D97-AF65-F5344CB8AC3E}">
        <p14:creationId xmlns:p14="http://schemas.microsoft.com/office/powerpoint/2010/main" val="192908714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664797"/>
          </a:xfrm>
        </p:spPr>
        <p:txBody>
          <a:bodyPr/>
          <a:lstStyle/>
          <a:p>
            <a:r>
              <a:rPr lang="en-US" dirty="0" smtClean="0"/>
              <a:t>What we’ll discuss…</a:t>
            </a:r>
            <a:endParaRPr lang="en-US" dirty="0"/>
          </a:p>
        </p:txBody>
      </p:sp>
      <p:sp>
        <p:nvSpPr>
          <p:cNvPr id="3" name="Text Placeholder 2"/>
          <p:cNvSpPr>
            <a:spLocks noGrp="1"/>
          </p:cNvSpPr>
          <p:nvPr>
            <p:ph type="body" sz="quarter" idx="10"/>
          </p:nvPr>
        </p:nvSpPr>
        <p:spPr>
          <a:xfrm>
            <a:off x="381000" y="1600200"/>
            <a:ext cx="8382000" cy="3422475"/>
          </a:xfrm>
        </p:spPr>
        <p:txBody>
          <a:bodyPr/>
          <a:lstStyle/>
          <a:p>
            <a:r>
              <a:rPr lang="en-US" dirty="0" smtClean="0"/>
              <a:t>Planning for </a:t>
            </a:r>
            <a:r>
              <a:rPr lang="en-US" u="sng" dirty="0" smtClean="0"/>
              <a:t>Incapacity</a:t>
            </a:r>
          </a:p>
          <a:p>
            <a:pPr lvl="1"/>
            <a:r>
              <a:rPr lang="en-US" dirty="0" smtClean="0"/>
              <a:t>Powers of Attorney</a:t>
            </a:r>
          </a:p>
          <a:p>
            <a:pPr lvl="1"/>
            <a:r>
              <a:rPr lang="en-US" dirty="0" smtClean="0"/>
              <a:t>DNR Order</a:t>
            </a:r>
          </a:p>
          <a:p>
            <a:endParaRPr lang="en-US" dirty="0" smtClean="0"/>
          </a:p>
          <a:p>
            <a:r>
              <a:rPr lang="en-US" dirty="0" smtClean="0"/>
              <a:t>Planning for </a:t>
            </a:r>
            <a:r>
              <a:rPr lang="en-US" u="sng" dirty="0" smtClean="0"/>
              <a:t>End of Life</a:t>
            </a:r>
          </a:p>
          <a:p>
            <a:pPr lvl="1"/>
            <a:r>
              <a:rPr lang="en-US" dirty="0" smtClean="0"/>
              <a:t>Cremation Directive</a:t>
            </a:r>
          </a:p>
          <a:p>
            <a:pPr lvl="1"/>
            <a:r>
              <a:rPr lang="en-US" dirty="0" smtClean="0"/>
              <a:t>Wills, Trusts, Will Substitutes</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912812"/>
          </a:xfrm>
        </p:spPr>
        <p:txBody>
          <a:bodyPr>
            <a:normAutofit/>
          </a:bodyPr>
          <a:lstStyle/>
          <a:p>
            <a:r>
              <a:rPr lang="en-US" dirty="0" smtClean="0"/>
              <a:t>Wills vs. Trusts</a:t>
            </a:r>
            <a:endParaRPr lang="en-US" dirty="0">
              <a:solidFill>
                <a:schemeClr val="tx2"/>
              </a:solidFill>
            </a:endParaRPr>
          </a:p>
        </p:txBody>
      </p:sp>
      <p:sp>
        <p:nvSpPr>
          <p:cNvPr id="3" name="Text Placeholder 2"/>
          <p:cNvSpPr>
            <a:spLocks noGrp="1"/>
          </p:cNvSpPr>
          <p:nvPr>
            <p:ph type="body" sz="quarter" idx="10"/>
          </p:nvPr>
        </p:nvSpPr>
        <p:spPr>
          <a:xfrm>
            <a:off x="381000" y="1295400"/>
            <a:ext cx="8382000" cy="4112097"/>
          </a:xfrm>
        </p:spPr>
        <p:txBody>
          <a:bodyPr>
            <a:normAutofit fontScale="85000" lnSpcReduction="20000"/>
          </a:bodyPr>
          <a:lstStyle/>
          <a:p>
            <a:pPr>
              <a:buNone/>
            </a:pPr>
            <a:r>
              <a:rPr lang="en-US" dirty="0" smtClean="0"/>
              <a:t>Big Differences: </a:t>
            </a:r>
          </a:p>
          <a:p>
            <a:pPr>
              <a:buNone/>
            </a:pPr>
            <a:r>
              <a:rPr lang="en-US" dirty="0" smtClean="0"/>
              <a:t>(1) When the leg-work gets done, and  (2) Where the costs arise.</a:t>
            </a:r>
          </a:p>
          <a:p>
            <a:pPr lvl="1"/>
            <a:r>
              <a:rPr lang="en-US" u="sng" dirty="0" smtClean="0"/>
              <a:t>Wills</a:t>
            </a:r>
            <a:r>
              <a:rPr lang="en-US" dirty="0" smtClean="0"/>
              <a:t>: Easier to create, most work done right after death</a:t>
            </a:r>
          </a:p>
          <a:p>
            <a:pPr lvl="2"/>
            <a:r>
              <a:rPr lang="en-US" dirty="0" smtClean="0"/>
              <a:t>Two trips to attorney’s office, to prepare and execute. </a:t>
            </a:r>
          </a:p>
          <a:p>
            <a:pPr lvl="2"/>
            <a:r>
              <a:rPr lang="en-US" dirty="0" smtClean="0"/>
              <a:t>When you die, Personal Representative will need to file with court; settle affairs; distribute assets, etc.</a:t>
            </a:r>
          </a:p>
          <a:p>
            <a:pPr lvl="1"/>
            <a:r>
              <a:rPr lang="en-US" u="sng" dirty="0" smtClean="0"/>
              <a:t>Living Trusts</a:t>
            </a:r>
            <a:r>
              <a:rPr lang="en-US" dirty="0" smtClean="0"/>
              <a:t>: More work to create and manage during life.</a:t>
            </a:r>
          </a:p>
          <a:p>
            <a:pPr lvl="2"/>
            <a:r>
              <a:rPr lang="en-US" dirty="0" smtClean="0"/>
              <a:t>Must be done with an attorney.</a:t>
            </a:r>
          </a:p>
          <a:p>
            <a:pPr lvl="2"/>
            <a:r>
              <a:rPr lang="en-US" dirty="0" smtClean="0"/>
              <a:t>Must fund: assets must be transferred to the Trust.</a:t>
            </a:r>
          </a:p>
          <a:p>
            <a:pPr lvl="2"/>
            <a:r>
              <a:rPr lang="en-US" dirty="0" smtClean="0"/>
              <a:t>Someone will have to manage the assets for the beneficiary.</a:t>
            </a:r>
          </a:p>
          <a:p>
            <a:pPr lvl="1"/>
            <a:r>
              <a:rPr lang="en-US" u="sng" dirty="0" smtClean="0"/>
              <a:t>Testamentary Trusts</a:t>
            </a:r>
            <a:r>
              <a:rPr lang="en-US" dirty="0" smtClean="0"/>
              <a:t>: Done in a Will. May need to be managed for years after death.</a:t>
            </a:r>
          </a:p>
          <a:p>
            <a:pPr lvl="1"/>
            <a:endParaRPr lang="en-US" dirty="0" smtClean="0"/>
          </a:p>
        </p:txBody>
      </p:sp>
    </p:spTree>
    <p:extLst>
      <p:ext uri="{BB962C8B-B14F-4D97-AF65-F5344CB8AC3E}">
        <p14:creationId xmlns:p14="http://schemas.microsoft.com/office/powerpoint/2010/main" val="1802539289"/>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Will and Trusts</a:t>
            </a:r>
            <a:br>
              <a:rPr lang="en-US" dirty="0" smtClean="0"/>
            </a:br>
            <a:r>
              <a:rPr lang="en-US" sz="3600" dirty="0" smtClean="0">
                <a:solidFill>
                  <a:schemeClr val="tx2"/>
                </a:solidFill>
              </a:rPr>
              <a:t>What options are best for me?</a:t>
            </a:r>
            <a:endParaRPr lang="en-US" dirty="0">
              <a:solidFill>
                <a:schemeClr val="tx2"/>
              </a:solidFill>
            </a:endParaRPr>
          </a:p>
        </p:txBody>
      </p:sp>
      <p:sp>
        <p:nvSpPr>
          <p:cNvPr id="3" name="Text Placeholder 2"/>
          <p:cNvSpPr>
            <a:spLocks noGrp="1"/>
          </p:cNvSpPr>
          <p:nvPr>
            <p:ph type="body" sz="quarter" idx="10"/>
          </p:nvPr>
        </p:nvSpPr>
        <p:spPr>
          <a:xfrm>
            <a:off x="381000" y="1600200"/>
            <a:ext cx="8382000" cy="4267200"/>
          </a:xfrm>
        </p:spPr>
        <p:txBody>
          <a:bodyPr>
            <a:normAutofit lnSpcReduction="10000"/>
          </a:bodyPr>
          <a:lstStyle/>
          <a:p>
            <a:r>
              <a:rPr lang="en-US" dirty="0" smtClean="0"/>
              <a:t>Most important items can be transferred without probate.</a:t>
            </a:r>
          </a:p>
          <a:p>
            <a:pPr lvl="1"/>
            <a:r>
              <a:rPr lang="en-US" dirty="0" smtClean="0"/>
              <a:t>Home, bank accounts, car, etc. </a:t>
            </a:r>
          </a:p>
          <a:p>
            <a:r>
              <a:rPr lang="en-US" dirty="0" smtClean="0"/>
              <a:t>A Will can cover all your estate, or any remainder.</a:t>
            </a:r>
          </a:p>
          <a:p>
            <a:pPr lvl="1"/>
            <a:r>
              <a:rPr lang="en-US" dirty="0" smtClean="0"/>
              <a:t>Can skip probate</a:t>
            </a:r>
            <a:r>
              <a:rPr lang="en-US" dirty="0"/>
              <a:t> </a:t>
            </a:r>
            <a:r>
              <a:rPr lang="en-US" dirty="0" smtClean="0"/>
              <a:t>if only $50,000 personal property</a:t>
            </a:r>
          </a:p>
          <a:p>
            <a:r>
              <a:rPr lang="en-US" dirty="0" smtClean="0"/>
              <a:t>Most people don’t need a Trust. </a:t>
            </a:r>
          </a:p>
          <a:p>
            <a:pPr lvl="1"/>
            <a:r>
              <a:rPr lang="en-US" dirty="0" smtClean="0"/>
              <a:t>Unless your estate is very large, creating and managing a Trust may </a:t>
            </a:r>
            <a:r>
              <a:rPr lang="en-US" smtClean="0"/>
              <a:t>cost more than </a:t>
            </a:r>
            <a:r>
              <a:rPr lang="en-US" dirty="0" smtClean="0"/>
              <a:t>your estate is worth. </a:t>
            </a:r>
            <a:endParaRPr lang="en-US" dirty="0"/>
          </a:p>
        </p:txBody>
      </p:sp>
    </p:spTree>
    <p:extLst>
      <p:ext uri="{BB962C8B-B14F-4D97-AF65-F5344CB8AC3E}">
        <p14:creationId xmlns:p14="http://schemas.microsoft.com/office/powerpoint/2010/main" val="3719775639"/>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64402"/>
            <a:ext cx="7681913" cy="3217198"/>
          </a:xfrm>
        </p:spPr>
        <p:txBody>
          <a:bodyPr/>
          <a:lstStyle/>
          <a:p>
            <a:pPr algn="ctr"/>
            <a:r>
              <a:rPr lang="en-US" sz="2400" dirty="0" smtClean="0"/>
              <a:t>1240 Pennsylvania St. NE, </a:t>
            </a:r>
            <a:r>
              <a:rPr lang="en-US" sz="2400" dirty="0" smtClean="0"/>
              <a:t>Ste. A</a:t>
            </a:r>
            <a:br>
              <a:rPr lang="en-US" sz="2400" dirty="0" smtClean="0"/>
            </a:br>
            <a:r>
              <a:rPr lang="en-US" sz="2400" dirty="0" smtClean="0"/>
              <a:t>Albuquerque, </a:t>
            </a:r>
            <a:r>
              <a:rPr lang="en-US" sz="2400" smtClean="0"/>
              <a:t>NM </a:t>
            </a:r>
            <a:r>
              <a:rPr lang="en-US" sz="2400" smtClean="0"/>
              <a:t>87110</a:t>
            </a:r>
            <a:r>
              <a:rPr lang="en-US" sz="2400" dirty="0" smtClean="0"/>
              <a:t/>
            </a:r>
            <a:br>
              <a:rPr lang="en-US" sz="2400" dirty="0" smtClean="0"/>
            </a:br>
            <a:r>
              <a:rPr lang="en-US" sz="2400" dirty="0" smtClean="0"/>
              <a:t>(505) 265-2300</a:t>
            </a:r>
            <a:br>
              <a:rPr lang="en-US" sz="2400" dirty="0" smtClean="0"/>
            </a:br>
            <a:r>
              <a:rPr lang="en-US" sz="2400" dirty="0" smtClean="0"/>
              <a:t/>
            </a:r>
            <a:br>
              <a:rPr lang="en-US" sz="2400" dirty="0" smtClean="0"/>
            </a:br>
            <a:r>
              <a:rPr lang="en-US" sz="2400" dirty="0"/>
              <a:t/>
            </a:r>
            <a:br>
              <a:rPr lang="en-US" sz="2400" dirty="0"/>
            </a:br>
            <a:r>
              <a:rPr lang="en-US" dirty="0" smtClean="0"/>
              <a:t>QUESTIONS?</a:t>
            </a:r>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94389" y="457200"/>
            <a:ext cx="2664733" cy="1507202"/>
          </a:xfrm>
          <a:prstGeom prst="rect">
            <a:avLst/>
          </a:prstGeom>
        </p:spPr>
      </p:pic>
    </p:spTree>
    <p:extLst>
      <p:ext uri="{BB962C8B-B14F-4D97-AF65-F5344CB8AC3E}">
        <p14:creationId xmlns:p14="http://schemas.microsoft.com/office/powerpoint/2010/main" val="222740087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681913" cy="1294895"/>
          </a:xfrm>
        </p:spPr>
        <p:txBody>
          <a:bodyPr/>
          <a:lstStyle/>
          <a:p>
            <a:pPr algn="ctr"/>
            <a:r>
              <a:rPr lang="en-US" dirty="0" smtClean="0">
                <a:hlinkClick r:id="rId3" action="ppaction://hlinkfile"/>
              </a:rPr>
              <a:t>Planning for Incapacity</a:t>
            </a:r>
            <a:endParaRPr lang="en-US" dirty="0"/>
          </a:p>
        </p:txBody>
      </p:sp>
    </p:spTree>
    <p:extLst>
      <p:ext uri="{BB962C8B-B14F-4D97-AF65-F5344CB8AC3E}">
        <p14:creationId xmlns:p14="http://schemas.microsoft.com/office/powerpoint/2010/main" val="127078271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Planning for Incapacity</a:t>
            </a:r>
            <a:br>
              <a:rPr lang="en-US" dirty="0" smtClean="0"/>
            </a:br>
            <a:r>
              <a:rPr lang="en-US" sz="3600" dirty="0" smtClean="0">
                <a:solidFill>
                  <a:schemeClr val="tx2"/>
                </a:solidFill>
              </a:rPr>
              <a:t>Why Plan Now?</a:t>
            </a:r>
            <a:endParaRPr lang="en-US" dirty="0">
              <a:solidFill>
                <a:schemeClr val="tx2"/>
              </a:solidFill>
            </a:endParaRPr>
          </a:p>
        </p:txBody>
      </p:sp>
      <p:sp>
        <p:nvSpPr>
          <p:cNvPr id="3" name="Text Placeholder 2"/>
          <p:cNvSpPr>
            <a:spLocks noGrp="1"/>
          </p:cNvSpPr>
          <p:nvPr>
            <p:ph type="body" sz="quarter" idx="10"/>
          </p:nvPr>
        </p:nvSpPr>
        <p:spPr>
          <a:xfrm>
            <a:off x="228600" y="1600200"/>
            <a:ext cx="8686800" cy="4038600"/>
          </a:xfrm>
        </p:spPr>
        <p:txBody>
          <a:bodyPr>
            <a:normAutofit/>
          </a:bodyPr>
          <a:lstStyle/>
          <a:p>
            <a:r>
              <a:rPr lang="en-US" dirty="0" smtClean="0"/>
              <a:t>Avoid </a:t>
            </a:r>
            <a:r>
              <a:rPr lang="en-US" i="1" dirty="0" smtClean="0"/>
              <a:t>crisis</a:t>
            </a:r>
            <a:r>
              <a:rPr lang="en-US" dirty="0" smtClean="0"/>
              <a:t> planning</a:t>
            </a:r>
          </a:p>
          <a:p>
            <a:r>
              <a:rPr lang="en-US" dirty="0" smtClean="0"/>
              <a:t>Furthers “</a:t>
            </a:r>
            <a:r>
              <a:rPr lang="en-US" i="1" dirty="0" smtClean="0"/>
              <a:t>aging in place” </a:t>
            </a:r>
            <a:r>
              <a:rPr lang="en-US" dirty="0" smtClean="0"/>
              <a:t>goals</a:t>
            </a:r>
          </a:p>
          <a:p>
            <a:r>
              <a:rPr lang="en-US" dirty="0" smtClean="0"/>
              <a:t>Can avoid need for costly guardianship/ conservatorship proceedings</a:t>
            </a:r>
          </a:p>
          <a:p>
            <a:r>
              <a:rPr lang="en-US" dirty="0" smtClean="0"/>
              <a:t>Intended benefits far outweigh unintended risks </a:t>
            </a:r>
            <a:endParaRPr lang="en-US" dirty="0"/>
          </a:p>
          <a:p>
            <a:pPr lvl="1"/>
            <a:endParaRPr lang="en-US" dirty="0" smtClean="0"/>
          </a:p>
        </p:txBody>
      </p:sp>
    </p:spTree>
    <p:extLst>
      <p:ext uri="{BB962C8B-B14F-4D97-AF65-F5344CB8AC3E}">
        <p14:creationId xmlns:p14="http://schemas.microsoft.com/office/powerpoint/2010/main" val="233447695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Planning for Incapacity</a:t>
            </a:r>
            <a:br>
              <a:rPr lang="en-US" dirty="0" smtClean="0"/>
            </a:br>
            <a:r>
              <a:rPr lang="en-US" sz="3600" dirty="0" smtClean="0">
                <a:solidFill>
                  <a:schemeClr val="tx2"/>
                </a:solidFill>
              </a:rPr>
              <a:t>Powers of Attorney   (POA)</a:t>
            </a:r>
            <a:endParaRPr lang="en-US" dirty="0">
              <a:solidFill>
                <a:schemeClr val="tx2"/>
              </a:solidFill>
            </a:endParaRPr>
          </a:p>
        </p:txBody>
      </p:sp>
      <p:sp>
        <p:nvSpPr>
          <p:cNvPr id="3" name="Text Placeholder 2"/>
          <p:cNvSpPr>
            <a:spLocks noGrp="1"/>
          </p:cNvSpPr>
          <p:nvPr>
            <p:ph type="body" sz="quarter" idx="10"/>
          </p:nvPr>
        </p:nvSpPr>
        <p:spPr>
          <a:xfrm>
            <a:off x="228600" y="1600200"/>
            <a:ext cx="8686800" cy="4343400"/>
          </a:xfrm>
        </p:spPr>
        <p:txBody>
          <a:bodyPr>
            <a:normAutofit/>
          </a:bodyPr>
          <a:lstStyle/>
          <a:p>
            <a:r>
              <a:rPr lang="en-US" u="sng" dirty="0" smtClean="0"/>
              <a:t>What is a Power of Attorney?</a:t>
            </a:r>
          </a:p>
          <a:p>
            <a:pPr lvl="1"/>
            <a:r>
              <a:rPr lang="en-US" dirty="0" smtClean="0"/>
              <a:t>Document where </a:t>
            </a:r>
            <a:r>
              <a:rPr lang="en-US" dirty="0"/>
              <a:t>an individual </a:t>
            </a:r>
            <a:r>
              <a:rPr lang="en-US" b="1" dirty="0"/>
              <a:t>(principal) </a:t>
            </a:r>
            <a:r>
              <a:rPr lang="en-US" dirty="0"/>
              <a:t>authorizes another </a:t>
            </a:r>
            <a:r>
              <a:rPr lang="en-US" dirty="0" smtClean="0"/>
              <a:t>person </a:t>
            </a:r>
            <a:r>
              <a:rPr lang="en-US" dirty="0"/>
              <a:t>or entity </a:t>
            </a:r>
            <a:r>
              <a:rPr lang="en-US" b="1" dirty="0"/>
              <a:t>(agent) </a:t>
            </a:r>
            <a:r>
              <a:rPr lang="en-US" dirty="0" smtClean="0"/>
              <a:t>to handle decisions for them. </a:t>
            </a:r>
          </a:p>
          <a:p>
            <a:pPr lvl="1"/>
            <a:r>
              <a:rPr lang="en-US" dirty="0" smtClean="0"/>
              <a:t>Principal </a:t>
            </a:r>
            <a:r>
              <a:rPr lang="en-US" dirty="0"/>
              <a:t>may </a:t>
            </a:r>
            <a:r>
              <a:rPr lang="en-US" dirty="0" smtClean="0"/>
              <a:t>still act </a:t>
            </a:r>
            <a:r>
              <a:rPr lang="en-US" dirty="0"/>
              <a:t>on </a:t>
            </a:r>
            <a:r>
              <a:rPr lang="en-US" dirty="0" smtClean="0"/>
              <a:t>their own </a:t>
            </a:r>
            <a:r>
              <a:rPr lang="en-US" dirty="0"/>
              <a:t>behalf if the </a:t>
            </a:r>
            <a:r>
              <a:rPr lang="en-US" dirty="0" smtClean="0"/>
              <a:t>POA </a:t>
            </a:r>
            <a:r>
              <a:rPr lang="en-US" dirty="0"/>
              <a:t>is effective </a:t>
            </a:r>
            <a:r>
              <a:rPr lang="en-US" dirty="0" smtClean="0"/>
              <a:t>immediately. A </a:t>
            </a:r>
            <a:r>
              <a:rPr lang="en-US" dirty="0"/>
              <a:t>principal is not precluded from making </a:t>
            </a:r>
            <a:r>
              <a:rPr lang="en-US" dirty="0" smtClean="0"/>
              <a:t>their own </a:t>
            </a:r>
            <a:r>
              <a:rPr lang="en-US" dirty="0"/>
              <a:t>decisions and acting on those </a:t>
            </a:r>
            <a:r>
              <a:rPr lang="en-US" dirty="0" smtClean="0"/>
              <a:t>decisions. </a:t>
            </a:r>
            <a:endParaRPr lang="en-US" dirty="0"/>
          </a:p>
          <a:p>
            <a:pPr lvl="1"/>
            <a:endParaRPr lang="en-US" dirty="0" smtClean="0"/>
          </a:p>
        </p:txBody>
      </p:sp>
    </p:spTree>
    <p:extLst>
      <p:ext uri="{BB962C8B-B14F-4D97-AF65-F5344CB8AC3E}">
        <p14:creationId xmlns:p14="http://schemas.microsoft.com/office/powerpoint/2010/main" val="233447695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Planning for Incapacity</a:t>
            </a:r>
            <a:br>
              <a:rPr lang="en-US" dirty="0" smtClean="0"/>
            </a:br>
            <a:r>
              <a:rPr lang="en-US" sz="3600" dirty="0" smtClean="0">
                <a:solidFill>
                  <a:schemeClr val="tx2"/>
                </a:solidFill>
              </a:rPr>
              <a:t>Powers of Attorney</a:t>
            </a:r>
            <a:endParaRPr lang="en-US" dirty="0">
              <a:solidFill>
                <a:schemeClr val="tx2"/>
              </a:solidFill>
            </a:endParaRPr>
          </a:p>
        </p:txBody>
      </p:sp>
      <p:sp>
        <p:nvSpPr>
          <p:cNvPr id="3" name="Text Placeholder 2"/>
          <p:cNvSpPr>
            <a:spLocks noGrp="1"/>
          </p:cNvSpPr>
          <p:nvPr>
            <p:ph type="body" sz="quarter" idx="10"/>
          </p:nvPr>
        </p:nvSpPr>
        <p:spPr>
          <a:xfrm>
            <a:off x="381000" y="1676400"/>
            <a:ext cx="8382000" cy="3505200"/>
          </a:xfrm>
        </p:spPr>
        <p:txBody>
          <a:bodyPr>
            <a:normAutofit/>
          </a:bodyPr>
          <a:lstStyle/>
          <a:p>
            <a:r>
              <a:rPr lang="en-US" u="sng" dirty="0" smtClean="0"/>
              <a:t>What </a:t>
            </a:r>
            <a:r>
              <a:rPr lang="en-US" b="1" i="1" u="sng" dirty="0" smtClean="0"/>
              <a:t>types</a:t>
            </a:r>
            <a:r>
              <a:rPr lang="en-US" u="sng" dirty="0" smtClean="0"/>
              <a:t> of POAs are there?</a:t>
            </a:r>
          </a:p>
          <a:p>
            <a:pPr lvl="1"/>
            <a:endParaRPr lang="en-US" dirty="0" smtClean="0"/>
          </a:p>
          <a:p>
            <a:pPr lvl="1"/>
            <a:r>
              <a:rPr lang="en-US" dirty="0" smtClean="0"/>
              <a:t>For </a:t>
            </a:r>
            <a:r>
              <a:rPr lang="en-US" i="1" dirty="0" smtClean="0"/>
              <a:t>Healthcare</a:t>
            </a:r>
            <a:r>
              <a:rPr lang="en-US" dirty="0" smtClean="0"/>
              <a:t> Decisions</a:t>
            </a:r>
          </a:p>
          <a:p>
            <a:pPr lvl="2"/>
            <a:r>
              <a:rPr lang="en-US" dirty="0" smtClean="0"/>
              <a:t>Can include “Advanced Directives” (a.k.a “Living Will”)</a:t>
            </a:r>
          </a:p>
          <a:p>
            <a:pPr lvl="1"/>
            <a:endParaRPr lang="en-US" dirty="0" smtClean="0"/>
          </a:p>
          <a:p>
            <a:pPr lvl="1"/>
            <a:r>
              <a:rPr lang="en-US" dirty="0" smtClean="0"/>
              <a:t>For </a:t>
            </a:r>
            <a:r>
              <a:rPr lang="en-US" i="1" dirty="0"/>
              <a:t>Financial</a:t>
            </a:r>
            <a:r>
              <a:rPr lang="en-US" dirty="0"/>
              <a:t> Decisions</a:t>
            </a:r>
          </a:p>
          <a:p>
            <a:pPr lvl="2"/>
            <a:r>
              <a:rPr lang="en-US" dirty="0"/>
              <a:t>a.k.a. POA for </a:t>
            </a:r>
            <a:r>
              <a:rPr lang="en-US" dirty="0" smtClean="0"/>
              <a:t>Property</a:t>
            </a:r>
          </a:p>
          <a:p>
            <a:pPr marL="517525" lvl="1" indent="0">
              <a:buNone/>
            </a:pPr>
            <a:endParaRPr lang="en-US" dirty="0" smtClean="0"/>
          </a:p>
        </p:txBody>
      </p:sp>
    </p:spTree>
    <p:extLst>
      <p:ext uri="{BB962C8B-B14F-4D97-AF65-F5344CB8AC3E}">
        <p14:creationId xmlns:p14="http://schemas.microsoft.com/office/powerpoint/2010/main" val="358897499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Planning for Incapacity</a:t>
            </a:r>
            <a:br>
              <a:rPr lang="en-US" dirty="0" smtClean="0"/>
            </a:br>
            <a:r>
              <a:rPr lang="en-US" sz="3600" dirty="0" smtClean="0">
                <a:solidFill>
                  <a:schemeClr val="tx2"/>
                </a:solidFill>
              </a:rPr>
              <a:t>Powers of Attorney</a:t>
            </a:r>
            <a:endParaRPr lang="en-US" dirty="0">
              <a:solidFill>
                <a:schemeClr val="tx2"/>
              </a:solidFill>
            </a:endParaRPr>
          </a:p>
        </p:txBody>
      </p:sp>
      <p:sp>
        <p:nvSpPr>
          <p:cNvPr id="3" name="Text Placeholder 2"/>
          <p:cNvSpPr>
            <a:spLocks noGrp="1"/>
          </p:cNvSpPr>
          <p:nvPr>
            <p:ph type="body" sz="quarter" idx="10"/>
          </p:nvPr>
        </p:nvSpPr>
        <p:spPr>
          <a:xfrm>
            <a:off x="228600" y="1600200"/>
            <a:ext cx="8686800" cy="3733800"/>
          </a:xfrm>
        </p:spPr>
        <p:txBody>
          <a:bodyPr>
            <a:normAutofit/>
          </a:bodyPr>
          <a:lstStyle/>
          <a:p>
            <a:r>
              <a:rPr lang="en-US" b="1" i="1" u="sng" dirty="0" smtClean="0"/>
              <a:t>Who</a:t>
            </a:r>
            <a:r>
              <a:rPr lang="en-US" u="sng" dirty="0" smtClean="0"/>
              <a:t> may execute a Power of Attorney?</a:t>
            </a:r>
          </a:p>
          <a:p>
            <a:pPr lvl="1"/>
            <a:r>
              <a:rPr lang="en-US" dirty="0" smtClean="0"/>
              <a:t>Principal </a:t>
            </a:r>
            <a:r>
              <a:rPr lang="en-US" dirty="0"/>
              <a:t>must have </a:t>
            </a:r>
            <a:r>
              <a:rPr lang="en-US" u="sng" dirty="0" smtClean="0"/>
              <a:t>mental </a:t>
            </a:r>
            <a:r>
              <a:rPr lang="en-US" u="sng" dirty="0"/>
              <a:t>capacity</a:t>
            </a:r>
            <a:r>
              <a:rPr lang="en-US" dirty="0"/>
              <a:t> </a:t>
            </a:r>
            <a:r>
              <a:rPr lang="en-US" dirty="0" smtClean="0"/>
              <a:t>– understands </a:t>
            </a:r>
            <a:r>
              <a:rPr lang="en-US" dirty="0"/>
              <a:t>the nature and effect of the POA. </a:t>
            </a:r>
            <a:endParaRPr lang="en-US" dirty="0" smtClean="0"/>
          </a:p>
          <a:p>
            <a:pPr lvl="1"/>
            <a:r>
              <a:rPr lang="en-US" dirty="0" smtClean="0"/>
              <a:t>POA </a:t>
            </a:r>
            <a:r>
              <a:rPr lang="en-US" dirty="0"/>
              <a:t>is </a:t>
            </a:r>
            <a:r>
              <a:rPr lang="en-US" i="1" dirty="0"/>
              <a:t>invalid</a:t>
            </a:r>
            <a:r>
              <a:rPr lang="en-US" dirty="0"/>
              <a:t> if the principal </a:t>
            </a:r>
            <a:r>
              <a:rPr lang="en-US" dirty="0" smtClean="0"/>
              <a:t>could not understand </a:t>
            </a:r>
            <a:r>
              <a:rPr lang="en-US" dirty="0"/>
              <a:t>the document </a:t>
            </a:r>
            <a:r>
              <a:rPr lang="en-US" dirty="0" smtClean="0"/>
              <a:t>at the time they signed it.</a:t>
            </a:r>
            <a:endParaRPr lang="en-US" dirty="0"/>
          </a:p>
          <a:p>
            <a:pPr lvl="1"/>
            <a:endParaRPr lang="en-US" dirty="0" smtClean="0"/>
          </a:p>
        </p:txBody>
      </p:sp>
    </p:spTree>
    <p:extLst>
      <p:ext uri="{BB962C8B-B14F-4D97-AF65-F5344CB8AC3E}">
        <p14:creationId xmlns:p14="http://schemas.microsoft.com/office/powerpoint/2010/main" val="206568393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8612"/>
          </a:xfrm>
        </p:spPr>
        <p:txBody>
          <a:bodyPr>
            <a:normAutofit/>
          </a:bodyPr>
          <a:lstStyle/>
          <a:p>
            <a:r>
              <a:rPr lang="en-US" dirty="0" smtClean="0"/>
              <a:t>Planning for Incapacity</a:t>
            </a:r>
            <a:br>
              <a:rPr lang="en-US" dirty="0" smtClean="0"/>
            </a:br>
            <a:r>
              <a:rPr lang="en-US" sz="3600" dirty="0" smtClean="0">
                <a:solidFill>
                  <a:schemeClr val="tx2"/>
                </a:solidFill>
              </a:rPr>
              <a:t>Powers of Attorney </a:t>
            </a:r>
            <a:endParaRPr lang="en-US" dirty="0">
              <a:solidFill>
                <a:schemeClr val="tx2"/>
              </a:solidFill>
            </a:endParaRPr>
          </a:p>
        </p:txBody>
      </p:sp>
      <p:sp>
        <p:nvSpPr>
          <p:cNvPr id="3" name="Text Placeholder 2"/>
          <p:cNvSpPr>
            <a:spLocks noGrp="1"/>
          </p:cNvSpPr>
          <p:nvPr>
            <p:ph type="body" sz="quarter" idx="10"/>
          </p:nvPr>
        </p:nvSpPr>
        <p:spPr>
          <a:xfrm>
            <a:off x="381000" y="1981200"/>
            <a:ext cx="8382000" cy="3200400"/>
          </a:xfrm>
        </p:spPr>
        <p:txBody>
          <a:bodyPr>
            <a:normAutofit/>
          </a:bodyPr>
          <a:lstStyle/>
          <a:p>
            <a:r>
              <a:rPr lang="en-US" b="1" i="1" dirty="0" smtClean="0"/>
              <a:t>How </a:t>
            </a:r>
            <a:r>
              <a:rPr lang="en-US" dirty="0" smtClean="0"/>
              <a:t>is a POA executed? </a:t>
            </a:r>
          </a:p>
          <a:p>
            <a:pPr lvl="1"/>
            <a:r>
              <a:rPr lang="en-US" dirty="0" smtClean="0"/>
              <a:t>Principal signs and dates</a:t>
            </a:r>
          </a:p>
          <a:p>
            <a:pPr lvl="1"/>
            <a:r>
              <a:rPr lang="en-US" dirty="0"/>
              <a:t>Financial: </a:t>
            </a:r>
            <a:r>
              <a:rPr lang="en-US" dirty="0" smtClean="0"/>
              <a:t>Should be notarized</a:t>
            </a:r>
          </a:p>
          <a:p>
            <a:pPr lvl="1"/>
            <a:r>
              <a:rPr lang="en-US" dirty="0" smtClean="0"/>
              <a:t>Healthcare: Recommended to have two witnesses sign</a:t>
            </a:r>
          </a:p>
          <a:p>
            <a:pPr marL="517525" lvl="1" indent="0">
              <a:buNone/>
            </a:pPr>
            <a:endParaRPr lang="en-US" dirty="0" smtClean="0"/>
          </a:p>
        </p:txBody>
      </p:sp>
    </p:spTree>
    <p:extLst>
      <p:ext uri="{BB962C8B-B14F-4D97-AF65-F5344CB8AC3E}">
        <p14:creationId xmlns:p14="http://schemas.microsoft.com/office/powerpoint/2010/main" val="325422303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EEFD162-EDAF-40F1-8DE6-8C07E9AEC8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(White with blue bar design)</Template>
  <TotalTime>2634</TotalTime>
  <Words>4789</Words>
  <Application>Microsoft Office PowerPoint</Application>
  <PresentationFormat>On-screen Show (4:3)</PresentationFormat>
  <Paragraphs>300</Paragraphs>
  <Slides>32</Slides>
  <Notes>32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32</vt:i4>
      </vt:variant>
    </vt:vector>
  </HeadingPairs>
  <TitlesOfParts>
    <vt:vector size="38" baseType="lpstr">
      <vt:lpstr>Arial</vt:lpstr>
      <vt:lpstr>Calibri</vt:lpstr>
      <vt:lpstr>Courier New</vt:lpstr>
      <vt:lpstr>Wingdings</vt:lpstr>
      <vt:lpstr>1_White with Blue Bar Segoe Template_TP10286789</vt:lpstr>
      <vt:lpstr>White with Courier font for code slides</vt:lpstr>
      <vt:lpstr>Life Planning in New Mexico</vt:lpstr>
      <vt:lpstr>Note: This presentation is only general information.  Specific questions should be directed to qualified legal, accounting, or medical professionals. </vt:lpstr>
      <vt:lpstr>What we’ll discuss…</vt:lpstr>
      <vt:lpstr>Planning for Incapacity</vt:lpstr>
      <vt:lpstr>Planning for Incapacity Why Plan Now?</vt:lpstr>
      <vt:lpstr>Planning for Incapacity Powers of Attorney   (POA)</vt:lpstr>
      <vt:lpstr>Planning for Incapacity Powers of Attorney</vt:lpstr>
      <vt:lpstr>Planning for Incapacity Powers of Attorney</vt:lpstr>
      <vt:lpstr>Planning for Incapacity Powers of Attorney </vt:lpstr>
      <vt:lpstr>Planning for Incapacity Powers of Attorney</vt:lpstr>
      <vt:lpstr>Planning for Incapacity Healthcare Power of Attorney  [NMSA 24-7A-1 et seq.]</vt:lpstr>
      <vt:lpstr>Planning for Incapacity Financial Power of Attorney  [NMSA 24-7A-1 et seq.]</vt:lpstr>
      <vt:lpstr>Planning for Incapacity Powers of Attorney </vt:lpstr>
      <vt:lpstr>Planning for Incapacity Advance Directives</vt:lpstr>
      <vt:lpstr>Planning for Incapacity “Do Not Resuscitate” Orders (DNRs)</vt:lpstr>
      <vt:lpstr>Planning for End of Life</vt:lpstr>
      <vt:lpstr>Remains / Cremation Directive </vt:lpstr>
      <vt:lpstr>Remains / Cremation Directive</vt:lpstr>
      <vt:lpstr>Typical Assets of Low to Moderate Income Seniors</vt:lpstr>
      <vt:lpstr>Wills </vt:lpstr>
      <vt:lpstr>Wills Why someone may need a will</vt:lpstr>
      <vt:lpstr>Wills Will Requirements</vt:lpstr>
      <vt:lpstr>Wills Will Provisions</vt:lpstr>
      <vt:lpstr>Wills Changing Your Will – Codicils</vt:lpstr>
      <vt:lpstr>Will Substitutes </vt:lpstr>
      <vt:lpstr>Will Substitutes </vt:lpstr>
      <vt:lpstr>Will Substitutes </vt:lpstr>
      <vt:lpstr>Will Substitutes </vt:lpstr>
      <vt:lpstr>Trusts Creation</vt:lpstr>
      <vt:lpstr>Wills vs. Trusts</vt:lpstr>
      <vt:lpstr>Will and Trusts What options are best for me?</vt:lpstr>
      <vt:lpstr>1240 Pennsylvania St. NE, Ste. A Albuquerque, NM 87110 (505) 265-2300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Estate Planning</dc:title>
  <dc:creator>Juan Martinez</dc:creator>
  <cp:lastModifiedBy>Michael McGuire</cp:lastModifiedBy>
  <cp:revision>354</cp:revision>
  <dcterms:created xsi:type="dcterms:W3CDTF">2016-03-15T04:16:53Z</dcterms:created>
  <dcterms:modified xsi:type="dcterms:W3CDTF">2024-09-24T17:39:30Z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TC102867899990</vt:lpwstr>
  </property>
</Properties>
</file>