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8" r:id="rId2"/>
    <p:sldId id="269" r:id="rId3"/>
    <p:sldId id="1973" r:id="rId4"/>
    <p:sldId id="2004" r:id="rId5"/>
    <p:sldId id="2005" r:id="rId6"/>
    <p:sldId id="2006" r:id="rId7"/>
    <p:sldId id="2007" r:id="rId8"/>
    <p:sldId id="2008" r:id="rId9"/>
    <p:sldId id="2009" r:id="rId10"/>
    <p:sldId id="2010" r:id="rId11"/>
    <p:sldId id="2011" r:id="rId12"/>
    <p:sldId id="2012" r:id="rId13"/>
    <p:sldId id="2013" r:id="rId14"/>
    <p:sldId id="2025" r:id="rId15"/>
    <p:sldId id="2014" r:id="rId16"/>
    <p:sldId id="2015" r:id="rId17"/>
    <p:sldId id="2016" r:id="rId18"/>
    <p:sldId id="2017" r:id="rId19"/>
    <p:sldId id="2018" r:id="rId20"/>
    <p:sldId id="2027" r:id="rId21"/>
    <p:sldId id="2019" r:id="rId22"/>
    <p:sldId id="2029" r:id="rId23"/>
    <p:sldId id="2028" r:id="rId24"/>
    <p:sldId id="2022" r:id="rId25"/>
    <p:sldId id="2024" r:id="rId26"/>
    <p:sldId id="20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386"/>
    <a:srgbClr val="482E59"/>
    <a:srgbClr val="2A9B8D"/>
    <a:srgbClr val="AAD7D1"/>
    <a:srgbClr val="EEF7F6"/>
    <a:srgbClr val="FAB535"/>
    <a:srgbClr val="F55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autoAdjust="0"/>
    <p:restoredTop sz="94966"/>
  </p:normalViewPr>
  <p:slideViewPr>
    <p:cSldViewPr snapToGrid="0">
      <p:cViewPr varScale="1">
        <p:scale>
          <a:sx n="106" d="100"/>
          <a:sy n="106" d="100"/>
        </p:scale>
        <p:origin x="648"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vo" panose="02000000000000000000"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vo" panose="02000000000000000000" pitchFamily="2" charset="77"/>
              </a:defRPr>
            </a:lvl1pPr>
          </a:lstStyle>
          <a:p>
            <a:fld id="{22CB261E-DD01-624D-AF6C-6C6FF0162EDC}"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vo" panose="02000000000000000000"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vo" panose="02000000000000000000" pitchFamily="2" charset="77"/>
              </a:defRPr>
            </a:lvl1pPr>
          </a:lstStyle>
          <a:p>
            <a:fld id="{13F39C4C-BBD6-CB44-AB42-9DA24FC77B69}" type="slidenum">
              <a:rPr lang="en-US" smtClean="0"/>
              <a:pPr/>
              <a:t>‹#›</a:t>
            </a:fld>
            <a:endParaRPr lang="en-US" dirty="0"/>
          </a:p>
        </p:txBody>
      </p:sp>
    </p:spTree>
    <p:extLst>
      <p:ext uri="{BB962C8B-B14F-4D97-AF65-F5344CB8AC3E}">
        <p14:creationId xmlns:p14="http://schemas.microsoft.com/office/powerpoint/2010/main" val="15668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vo" panose="02000000000000000000" pitchFamily="2" charset="77"/>
        <a:ea typeface="+mn-ea"/>
        <a:cs typeface="+mn-cs"/>
      </a:defRPr>
    </a:lvl1pPr>
    <a:lvl2pPr marL="457200" algn="l" defTabSz="914400" rtl="0" eaLnBrk="1" latinLnBrk="0" hangingPunct="1">
      <a:defRPr sz="1200" b="0" i="0" kern="1200">
        <a:solidFill>
          <a:schemeClr val="tx1"/>
        </a:solidFill>
        <a:latin typeface="Arvo" panose="02000000000000000000" pitchFamily="2" charset="77"/>
        <a:ea typeface="+mn-ea"/>
        <a:cs typeface="+mn-cs"/>
      </a:defRPr>
    </a:lvl2pPr>
    <a:lvl3pPr marL="914400" algn="l" defTabSz="914400" rtl="0" eaLnBrk="1" latinLnBrk="0" hangingPunct="1">
      <a:defRPr sz="1200" b="0" i="0" kern="1200">
        <a:solidFill>
          <a:schemeClr val="tx1"/>
        </a:solidFill>
        <a:latin typeface="Arvo" panose="02000000000000000000" pitchFamily="2" charset="77"/>
        <a:ea typeface="+mn-ea"/>
        <a:cs typeface="+mn-cs"/>
      </a:defRPr>
    </a:lvl3pPr>
    <a:lvl4pPr marL="1371600" algn="l" defTabSz="914400" rtl="0" eaLnBrk="1" latinLnBrk="0" hangingPunct="1">
      <a:defRPr sz="1200" b="0" i="0" kern="1200">
        <a:solidFill>
          <a:schemeClr val="tx1"/>
        </a:solidFill>
        <a:latin typeface="Arvo" panose="02000000000000000000" pitchFamily="2" charset="77"/>
        <a:ea typeface="+mn-ea"/>
        <a:cs typeface="+mn-cs"/>
      </a:defRPr>
    </a:lvl4pPr>
    <a:lvl5pPr marL="1828800" algn="l" defTabSz="914400" rtl="0" eaLnBrk="1" latinLnBrk="0" hangingPunct="1">
      <a:defRPr sz="1200" b="0" i="0" kern="1200">
        <a:solidFill>
          <a:schemeClr val="tx1"/>
        </a:solidFill>
        <a:latin typeface="Arvo"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will be presenting the slides from #4 - #32</a:t>
            </a:r>
          </a:p>
          <a:p>
            <a:endParaRPr lang="en-US" dirty="0"/>
          </a:p>
          <a:p>
            <a:r>
              <a:rPr lang="en-US" dirty="0"/>
              <a:t>Assessments are at the core of identifying the needs of a consumer… As you know, an assessment is just a series of questions that providers/senior center staff use with their consumers to assess the needs of the folks being served, to determine care plans, and provide the information for folks to access services and the referrals to community resources. </a:t>
            </a:r>
          </a:p>
          <a:p>
            <a:endParaRPr lang="en-US" dirty="0"/>
          </a:p>
          <a:p>
            <a:r>
              <a:rPr lang="en-US" dirty="0"/>
              <a:t>Historically, each AAA has been able to use the assessment it deems best for their areas. WellSky has made available many different assessments for the use of the AAAs and their providers, unfortunately, this has led to inconsistent data collection. </a:t>
            </a:r>
          </a:p>
          <a:p>
            <a:endParaRPr lang="en-US"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a:t>
            </a:fld>
            <a:endParaRPr lang="en-US"/>
          </a:p>
        </p:txBody>
      </p:sp>
    </p:spTree>
    <p:extLst>
      <p:ext uri="{BB962C8B-B14F-4D97-AF65-F5344CB8AC3E}">
        <p14:creationId xmlns:p14="http://schemas.microsoft.com/office/powerpoint/2010/main" val="21580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pPr/>
              <a:t>7</a:t>
            </a:fld>
            <a:endParaRPr lang="en-US" dirty="0"/>
          </a:p>
        </p:txBody>
      </p:sp>
    </p:spTree>
    <p:extLst>
      <p:ext uri="{BB962C8B-B14F-4D97-AF65-F5344CB8AC3E}">
        <p14:creationId xmlns:p14="http://schemas.microsoft.com/office/powerpoint/2010/main" val="227587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pPr/>
              <a:t>13</a:t>
            </a:fld>
            <a:endParaRPr lang="en-US" dirty="0"/>
          </a:p>
        </p:txBody>
      </p:sp>
    </p:spTree>
    <p:extLst>
      <p:ext uri="{BB962C8B-B14F-4D97-AF65-F5344CB8AC3E}">
        <p14:creationId xmlns:p14="http://schemas.microsoft.com/office/powerpoint/2010/main" val="314459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pPr/>
              <a:t>17</a:t>
            </a:fld>
            <a:endParaRPr lang="en-US" dirty="0"/>
          </a:p>
        </p:txBody>
      </p:sp>
    </p:spTree>
    <p:extLst>
      <p:ext uri="{BB962C8B-B14F-4D97-AF65-F5344CB8AC3E}">
        <p14:creationId xmlns:p14="http://schemas.microsoft.com/office/powerpoint/2010/main" val="281975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pPr/>
              <a:t>19</a:t>
            </a:fld>
            <a:endParaRPr lang="en-US" dirty="0"/>
          </a:p>
        </p:txBody>
      </p:sp>
    </p:spTree>
    <p:extLst>
      <p:ext uri="{BB962C8B-B14F-4D97-AF65-F5344CB8AC3E}">
        <p14:creationId xmlns:p14="http://schemas.microsoft.com/office/powerpoint/2010/main" val="134011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a:solidFill>
                  <a:srgbClr val="000000"/>
                </a:solidFill>
                <a:cs typeface="Calibri"/>
              </a:rPr>
              <a:t>Living longer means what?</a:t>
            </a:r>
          </a:p>
          <a:p>
            <a:pPr marL="285750" indent="-285750">
              <a:buFont typeface="Arial"/>
              <a:buChar char="•"/>
            </a:pPr>
            <a:r>
              <a:rPr lang="en-US" sz="1200" u="none" strike="noStrike" dirty="0">
                <a:solidFill>
                  <a:srgbClr val="000000"/>
                </a:solidFill>
                <a:effectLst/>
                <a:cs typeface="Calibri"/>
              </a:rPr>
              <a:t>Post pandemic behavioral health needs means what</a:t>
            </a:r>
          </a:p>
          <a:p>
            <a:pPr marL="285750" indent="-285750">
              <a:buFont typeface="Arial"/>
              <a:buChar char="•"/>
            </a:pPr>
            <a:r>
              <a:rPr lang="en-US" sz="1200" dirty="0">
                <a:solidFill>
                  <a:srgbClr val="000000"/>
                </a:solidFill>
                <a:cs typeface="Calibri"/>
              </a:rPr>
              <a:t>How much money/how many years/ where in the state?</a:t>
            </a:r>
            <a:endParaRPr lang="en-US" u="none" strike="noStrike" dirty="0">
              <a:solidFill>
                <a:srgbClr val="000000"/>
              </a:solidFill>
              <a:effectLst/>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pPr/>
              <a:t>20</a:t>
            </a:fld>
            <a:endParaRPr lang="en-US" dirty="0"/>
          </a:p>
        </p:txBody>
      </p:sp>
    </p:spTree>
    <p:extLst>
      <p:ext uri="{BB962C8B-B14F-4D97-AF65-F5344CB8AC3E}">
        <p14:creationId xmlns:p14="http://schemas.microsoft.com/office/powerpoint/2010/main" val="359847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a:solidFill>
                  <a:srgbClr val="000000"/>
                </a:solidFill>
                <a:cs typeface="Calibri"/>
              </a:rPr>
              <a:t>Living longer means what?</a:t>
            </a:r>
          </a:p>
          <a:p>
            <a:pPr marL="285750" indent="-285750">
              <a:buFont typeface="Arial"/>
              <a:buChar char="•"/>
            </a:pPr>
            <a:r>
              <a:rPr lang="en-US" sz="1200" u="none" strike="noStrike" dirty="0">
                <a:solidFill>
                  <a:srgbClr val="000000"/>
                </a:solidFill>
                <a:effectLst/>
                <a:cs typeface="Calibri"/>
              </a:rPr>
              <a:t>Post pandemic behavioral health needs means what</a:t>
            </a:r>
          </a:p>
          <a:p>
            <a:pPr marL="285750" indent="-285750">
              <a:buFont typeface="Arial"/>
              <a:buChar char="•"/>
            </a:pPr>
            <a:r>
              <a:rPr lang="en-US" sz="1200" dirty="0">
                <a:solidFill>
                  <a:srgbClr val="000000"/>
                </a:solidFill>
                <a:cs typeface="Calibri"/>
              </a:rPr>
              <a:t>How much money/how many years/ where in the state?</a:t>
            </a:r>
            <a:endParaRPr lang="en-US" u="none" strike="noStrike" dirty="0">
              <a:solidFill>
                <a:srgbClr val="000000"/>
              </a:solidFill>
              <a:effectLst/>
              <a:cs typeface="Calibri"/>
            </a:endParaRPr>
          </a:p>
          <a:p>
            <a:endParaRPr lang="en-US" dirty="0"/>
          </a:p>
        </p:txBody>
      </p:sp>
      <p:sp>
        <p:nvSpPr>
          <p:cNvPr id="4" name="Slide Number Placeholder 3"/>
          <p:cNvSpPr>
            <a:spLocks noGrp="1"/>
          </p:cNvSpPr>
          <p:nvPr>
            <p:ph type="sldNum" sz="quarter" idx="5"/>
          </p:nvPr>
        </p:nvSpPr>
        <p:spPr/>
        <p:txBody>
          <a:bodyPr/>
          <a:lstStyle/>
          <a:p>
            <a:fld id="{D3F12701-0785-4749-9DE0-29EAC5BE3C4E}" type="slidenum">
              <a:rPr lang="en-US" smtClean="0"/>
              <a:t>24</a:t>
            </a:fld>
            <a:endParaRPr lang="en-US"/>
          </a:p>
        </p:txBody>
      </p:sp>
    </p:spTree>
    <p:extLst>
      <p:ext uri="{BB962C8B-B14F-4D97-AF65-F5344CB8AC3E}">
        <p14:creationId xmlns:p14="http://schemas.microsoft.com/office/powerpoint/2010/main" val="10116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Denise</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26</a:t>
            </a:fld>
            <a:endParaRPr lang="en-US"/>
          </a:p>
        </p:txBody>
      </p:sp>
    </p:spTree>
    <p:extLst>
      <p:ext uri="{BB962C8B-B14F-4D97-AF65-F5344CB8AC3E}">
        <p14:creationId xmlns:p14="http://schemas.microsoft.com/office/powerpoint/2010/main" val="4192686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Teal">
    <p:spTree>
      <p:nvGrpSpPr>
        <p:cNvPr id="1" name=""/>
        <p:cNvGrpSpPr/>
        <p:nvPr/>
      </p:nvGrpSpPr>
      <p:grpSpPr>
        <a:xfrm>
          <a:off x="0" y="0"/>
          <a:ext cx="0" cy="0"/>
          <a:chOff x="0" y="0"/>
          <a:chExt cx="0" cy="0"/>
        </a:xfrm>
      </p:grpSpPr>
      <p:pic>
        <p:nvPicPr>
          <p:cNvPr id="16" name="Picture 15" descr="A pattern of squares and crosses&#10;&#10;Description automatically generated">
            <a:extLst>
              <a:ext uri="{FF2B5EF4-FFF2-40B4-BE49-F238E27FC236}">
                <a16:creationId xmlns:a16="http://schemas.microsoft.com/office/drawing/2014/main" id="{15034EF4-D041-E9AA-43AA-AE55485AF00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5947"/>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482E59"/>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482E59"/>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2" name="Picture 11" descr="A purple oval on a black background&#10;&#10;Description automatically generated">
            <a:extLst>
              <a:ext uri="{FF2B5EF4-FFF2-40B4-BE49-F238E27FC236}">
                <a16:creationId xmlns:a16="http://schemas.microsoft.com/office/drawing/2014/main" id="{284B9FCE-254E-7E71-44D3-82BE2E45EC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3454981">
            <a:off x="2368572" y="4097867"/>
            <a:ext cx="737064" cy="737064"/>
          </a:xfrm>
          <a:prstGeom prst="rect">
            <a:avLst/>
          </a:prstGeom>
        </p:spPr>
      </p:pic>
      <p:pic>
        <p:nvPicPr>
          <p:cNvPr id="13" name="Picture 12" descr="A purple oval on a black background&#10;&#10;Description automatically generated">
            <a:extLst>
              <a:ext uri="{FF2B5EF4-FFF2-40B4-BE49-F238E27FC236}">
                <a16:creationId xmlns:a16="http://schemas.microsoft.com/office/drawing/2014/main" id="{93DF7F56-1C48-9A58-A1F0-F9DBE6EEF92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3454981">
            <a:off x="9086365" y="4097867"/>
            <a:ext cx="737064" cy="737064"/>
          </a:xfrm>
          <a:prstGeom prst="rect">
            <a:avLst/>
          </a:prstGeom>
        </p:spPr>
      </p:pic>
      <p:pic>
        <p:nvPicPr>
          <p:cNvPr id="17" name="Picture 16" descr="A pattern of squares and crosses&#10;&#10;Description automatically generated">
            <a:extLst>
              <a:ext uri="{FF2B5EF4-FFF2-40B4-BE49-F238E27FC236}">
                <a16:creationId xmlns:a16="http://schemas.microsoft.com/office/drawing/2014/main" id="{880E247D-2C5A-EDC0-D45F-1FDFF75391C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pic>
        <p:nvPicPr>
          <p:cNvPr id="9" name="Graphic 8">
            <a:extLst>
              <a:ext uri="{FF2B5EF4-FFF2-40B4-BE49-F238E27FC236}">
                <a16:creationId xmlns:a16="http://schemas.microsoft.com/office/drawing/2014/main" id="{DB8221C7-9848-2DA3-A7C7-5489D6F4F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121800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pic>
        <p:nvPicPr>
          <p:cNvPr id="9" name="Picture 8" descr="A blue and white pattern&#10;&#10;Description automatically generated">
            <a:extLst>
              <a:ext uri="{FF2B5EF4-FFF2-40B4-BE49-F238E27FC236}">
                <a16:creationId xmlns:a16="http://schemas.microsoft.com/office/drawing/2014/main" id="{5985A65E-BAF5-89BD-212A-1D9A1ADE21F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6095407"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747058" y="1709738"/>
            <a:ext cx="4456579" cy="2852737"/>
          </a:xfrm>
        </p:spPr>
        <p:txBody>
          <a:bodyPr anchor="b">
            <a:normAutofit/>
          </a:bodyPr>
          <a:lstStyle>
            <a:lvl1pPr>
              <a:defRPr sz="5400" b="1">
                <a:solidFill>
                  <a:srgbClr val="482E59"/>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747058" y="4589463"/>
            <a:ext cx="4456579" cy="1500187"/>
          </a:xfrm>
        </p:spPr>
        <p:txBody>
          <a:bodyPr/>
          <a:lstStyle>
            <a:lvl1pPr marL="0" indent="0">
              <a:buNone/>
              <a:defRPr sz="2400">
                <a:solidFill>
                  <a:srgbClr val="482E59"/>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6096000" y="0"/>
            <a:ext cx="6096000" cy="6858000"/>
          </a:xfrm>
        </p:spPr>
        <p:txBody>
          <a:bodyPr/>
          <a:lstStyle/>
          <a:p>
            <a:endParaRPr lang="en-US"/>
          </a:p>
        </p:txBody>
      </p:sp>
    </p:spTree>
    <p:extLst>
      <p:ext uri="{BB962C8B-B14F-4D97-AF65-F5344CB8AC3E}">
        <p14:creationId xmlns:p14="http://schemas.microsoft.com/office/powerpoint/2010/main" val="253118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9" name="Picture 8" descr="A purple pattern with white squares&#10;&#10;Description automatically generated">
            <a:extLst>
              <a:ext uri="{FF2B5EF4-FFF2-40B4-BE49-F238E27FC236}">
                <a16:creationId xmlns:a16="http://schemas.microsoft.com/office/drawing/2014/main" id="{313F1D34-D769-52BF-0B89-A077A55D026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095999" y="0"/>
            <a:ext cx="6096000"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6890870" y="1709738"/>
            <a:ext cx="4456579" cy="2852737"/>
          </a:xfrm>
        </p:spPr>
        <p:txBody>
          <a:bodyPr anchor="b">
            <a:normAutofit/>
          </a:bodyPr>
          <a:lstStyle>
            <a:lvl1pPr>
              <a:defRPr sz="5400" b="1">
                <a:solidFill>
                  <a:schemeClr val="bg1"/>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6890870" y="4589463"/>
            <a:ext cx="4456579" cy="1500187"/>
          </a:xfrm>
        </p:spPr>
        <p:txBody>
          <a:bodyPr/>
          <a:lstStyle>
            <a:lvl1pPr marL="0" indent="0">
              <a:buNone/>
              <a:defRPr sz="2400">
                <a:solidFill>
                  <a:schemeClr val="bg1"/>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0" y="0"/>
            <a:ext cx="6096000" cy="6858000"/>
          </a:xfrm>
        </p:spPr>
        <p:txBody>
          <a:bodyPr/>
          <a:lstStyle/>
          <a:p>
            <a:endParaRPr lang="en-US"/>
          </a:p>
        </p:txBody>
      </p:sp>
    </p:spTree>
    <p:extLst>
      <p:ext uri="{BB962C8B-B14F-4D97-AF65-F5344CB8AC3E}">
        <p14:creationId xmlns:p14="http://schemas.microsoft.com/office/powerpoint/2010/main" val="299218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oral">
    <p:spTree>
      <p:nvGrpSpPr>
        <p:cNvPr id="1" name=""/>
        <p:cNvGrpSpPr/>
        <p:nvPr/>
      </p:nvGrpSpPr>
      <p:grpSpPr>
        <a:xfrm>
          <a:off x="0" y="0"/>
          <a:ext cx="0" cy="0"/>
          <a:chOff x="0" y="0"/>
          <a:chExt cx="0" cy="0"/>
        </a:xfrm>
      </p:grpSpPr>
      <p:pic>
        <p:nvPicPr>
          <p:cNvPr id="9" name="Picture 8" descr="A red and white pattern&#10;&#10;Description automatically generated">
            <a:extLst>
              <a:ext uri="{FF2B5EF4-FFF2-40B4-BE49-F238E27FC236}">
                <a16:creationId xmlns:a16="http://schemas.microsoft.com/office/drawing/2014/main" id="{30020BDE-BFF0-E991-B184-C1D43D7E17C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6095407"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747058" y="1709738"/>
            <a:ext cx="4456579" cy="2852737"/>
          </a:xfrm>
        </p:spPr>
        <p:txBody>
          <a:bodyPr anchor="b">
            <a:normAutofit/>
          </a:bodyPr>
          <a:lstStyle>
            <a:lvl1pPr>
              <a:defRPr sz="5400" b="1">
                <a:solidFill>
                  <a:schemeClr val="bg1"/>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747058" y="4589463"/>
            <a:ext cx="4456579" cy="1500187"/>
          </a:xfrm>
        </p:spPr>
        <p:txBody>
          <a:bodyPr/>
          <a:lstStyle>
            <a:lvl1pPr marL="0" indent="0">
              <a:buNone/>
              <a:defRPr sz="2400">
                <a:solidFill>
                  <a:schemeClr val="bg1"/>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6096000" y="0"/>
            <a:ext cx="6096000" cy="6858000"/>
          </a:xfrm>
        </p:spPr>
        <p:txBody>
          <a:bodyPr/>
          <a:lstStyle/>
          <a:p>
            <a:endParaRPr lang="en-US"/>
          </a:p>
        </p:txBody>
      </p:sp>
    </p:spTree>
    <p:extLst>
      <p:ext uri="{BB962C8B-B14F-4D97-AF65-F5344CB8AC3E}">
        <p14:creationId xmlns:p14="http://schemas.microsoft.com/office/powerpoint/2010/main" val="1659590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Teal">
    <p:spTree>
      <p:nvGrpSpPr>
        <p:cNvPr id="1" name=""/>
        <p:cNvGrpSpPr/>
        <p:nvPr/>
      </p:nvGrpSpPr>
      <p:grpSpPr>
        <a:xfrm>
          <a:off x="0" y="0"/>
          <a:ext cx="0" cy="0"/>
          <a:chOff x="0" y="0"/>
          <a:chExt cx="0" cy="0"/>
        </a:xfrm>
      </p:grpSpPr>
      <p:pic>
        <p:nvPicPr>
          <p:cNvPr id="12" name="Picture 11" descr="A pattern of blue and white squares&#10;&#10;Description automatically generated with medium confidence">
            <a:extLst>
              <a:ext uri="{FF2B5EF4-FFF2-40B4-BE49-F238E27FC236}">
                <a16:creationId xmlns:a16="http://schemas.microsoft.com/office/drawing/2014/main" id="{D8F09E2A-3AAD-C6DA-C5CB-EC922E457A0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153459" cy="6858000"/>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ue arrows on a black background&#10;&#10;Description automatically generated">
            <a:extLst>
              <a:ext uri="{FF2B5EF4-FFF2-40B4-BE49-F238E27FC236}">
                <a16:creationId xmlns:a16="http://schemas.microsoft.com/office/drawing/2014/main" id="{63CD3E47-A414-3447-72FC-374CA76B0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76729" y="-54265"/>
            <a:ext cx="2164341" cy="2164341"/>
          </a:xfrm>
          <a:prstGeom prst="rect">
            <a:avLst/>
          </a:prstGeom>
        </p:spPr>
      </p:pic>
    </p:spTree>
    <p:extLst>
      <p:ext uri="{BB962C8B-B14F-4D97-AF65-F5344CB8AC3E}">
        <p14:creationId xmlns:p14="http://schemas.microsoft.com/office/powerpoint/2010/main" val="382180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urple">
    <p:spTree>
      <p:nvGrpSpPr>
        <p:cNvPr id="1" name=""/>
        <p:cNvGrpSpPr/>
        <p:nvPr/>
      </p:nvGrpSpPr>
      <p:grpSpPr>
        <a:xfrm>
          <a:off x="0" y="0"/>
          <a:ext cx="0" cy="0"/>
          <a:chOff x="0" y="0"/>
          <a:chExt cx="0" cy="0"/>
        </a:xfrm>
      </p:grpSpPr>
      <p:pic>
        <p:nvPicPr>
          <p:cNvPr id="14" name="Picture 13" descr="A purple triangle on a black background&#10;&#10;Description automatically generated">
            <a:extLst>
              <a:ext uri="{FF2B5EF4-FFF2-40B4-BE49-F238E27FC236}">
                <a16:creationId xmlns:a16="http://schemas.microsoft.com/office/drawing/2014/main" id="{4EBAE7CA-7EDC-C29C-187C-9D80D233E3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urple and white pattern&#10;&#10;Description automatically generated">
            <a:extLst>
              <a:ext uri="{FF2B5EF4-FFF2-40B4-BE49-F238E27FC236}">
                <a16:creationId xmlns:a16="http://schemas.microsoft.com/office/drawing/2014/main" id="{A78A5741-305F-22CF-041D-4C7A0E9D70C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27619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Coral">
    <p:spTree>
      <p:nvGrpSpPr>
        <p:cNvPr id="1" name=""/>
        <p:cNvGrpSpPr/>
        <p:nvPr/>
      </p:nvGrpSpPr>
      <p:grpSpPr>
        <a:xfrm>
          <a:off x="0" y="0"/>
          <a:ext cx="0" cy="0"/>
          <a:chOff x="0" y="0"/>
          <a:chExt cx="0" cy="0"/>
        </a:xfrm>
      </p:grpSpPr>
      <p:pic>
        <p:nvPicPr>
          <p:cNvPr id="14" name="Picture 13" descr="A red triangle on a black background&#10;&#10;Description automatically generated">
            <a:extLst>
              <a:ext uri="{FF2B5EF4-FFF2-40B4-BE49-F238E27FC236}">
                <a16:creationId xmlns:a16="http://schemas.microsoft.com/office/drawing/2014/main" id="{4D6346C2-C913-491B-8DBB-0BDF064F3E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nk and white pattern&#10;&#10;Description automatically generated">
            <a:extLst>
              <a:ext uri="{FF2B5EF4-FFF2-40B4-BE49-F238E27FC236}">
                <a16:creationId xmlns:a16="http://schemas.microsoft.com/office/drawing/2014/main" id="{8ABA5023-6958-0E86-AD40-AD714C425CE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156081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pic>
        <p:nvPicPr>
          <p:cNvPr id="11" name="Picture 10" descr="A yellow and white pattern&#10;&#10;Description automatically generated">
            <a:extLst>
              <a:ext uri="{FF2B5EF4-FFF2-40B4-BE49-F238E27FC236}">
                <a16:creationId xmlns:a16="http://schemas.microsoft.com/office/drawing/2014/main" id="{BBEEF6CC-FF60-9E90-B56E-0970CCCEDEB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159435" cy="6858000"/>
          </a:xfrm>
          <a:prstGeom prst="rect">
            <a:avLst/>
          </a:prstGeom>
        </p:spPr>
      </p:pic>
      <p:pic>
        <p:nvPicPr>
          <p:cNvPr id="12" name="Picture 11" descr="A yellow triangle on a black background&#10;&#10;Description automatically generated">
            <a:extLst>
              <a:ext uri="{FF2B5EF4-FFF2-40B4-BE49-F238E27FC236}">
                <a16:creationId xmlns:a16="http://schemas.microsoft.com/office/drawing/2014/main" id="{9ECE174E-4F28-1DEB-D5BD-35822296C6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77679" y="-54266"/>
            <a:ext cx="2164341" cy="2164341"/>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16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196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196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1" name="Picture 10" descr="A blue arrows on a black background&#10;&#10;Description automatically generated">
            <a:extLst>
              <a:ext uri="{FF2B5EF4-FFF2-40B4-BE49-F238E27FC236}">
                <a16:creationId xmlns:a16="http://schemas.microsoft.com/office/drawing/2014/main" id="{A7DA1713-3413-6C12-FBCC-D31AEA6CC5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227089" y="-54265"/>
            <a:ext cx="2164341" cy="2164341"/>
          </a:xfrm>
          <a:prstGeom prst="rect">
            <a:avLst/>
          </a:prstGeom>
        </p:spPr>
      </p:pic>
      <p:pic>
        <p:nvPicPr>
          <p:cNvPr id="14" name="Picture 13" descr="A pattern of squares and crosses&#10;&#10;Description automatically generated">
            <a:extLst>
              <a:ext uri="{FF2B5EF4-FFF2-40B4-BE49-F238E27FC236}">
                <a16:creationId xmlns:a16="http://schemas.microsoft.com/office/drawing/2014/main" id="{6876C48C-30AA-6162-D7B7-5C4360A89F7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3"/>
            <a:ext cx="12191999" cy="1155947"/>
          </a:xfrm>
          <a:prstGeom prst="rect">
            <a:avLst/>
          </a:prstGeom>
        </p:spPr>
      </p:pic>
    </p:spTree>
    <p:extLst>
      <p:ext uri="{BB962C8B-B14F-4D97-AF65-F5344CB8AC3E}">
        <p14:creationId xmlns:p14="http://schemas.microsoft.com/office/powerpoint/2010/main" val="31405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2010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2010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purple triangle on a black background&#10;&#10;Description automatically generated">
            <a:extLst>
              <a:ext uri="{FF2B5EF4-FFF2-40B4-BE49-F238E27FC236}">
                <a16:creationId xmlns:a16="http://schemas.microsoft.com/office/drawing/2014/main" id="{C858A26F-8123-5BEC-4808-1C32107D97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227089" y="-54266"/>
            <a:ext cx="2164341" cy="2164341"/>
          </a:xfrm>
          <a:prstGeom prst="rect">
            <a:avLst/>
          </a:prstGeom>
        </p:spPr>
      </p:pic>
      <p:pic>
        <p:nvPicPr>
          <p:cNvPr id="13" name="Picture 12" descr="A purple and white pattern&#10;&#10;Description automatically generated">
            <a:extLst>
              <a:ext uri="{FF2B5EF4-FFF2-40B4-BE49-F238E27FC236}">
                <a16:creationId xmlns:a16="http://schemas.microsoft.com/office/drawing/2014/main" id="{95BEB9EF-F7BF-7C0E-E2A8-8E4CA76883E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5706092"/>
            <a:ext cx="12191999" cy="1151908"/>
          </a:xfrm>
          <a:prstGeom prst="rect">
            <a:avLst/>
          </a:prstGeom>
        </p:spPr>
      </p:pic>
    </p:spTree>
    <p:extLst>
      <p:ext uri="{BB962C8B-B14F-4D97-AF65-F5344CB8AC3E}">
        <p14:creationId xmlns:p14="http://schemas.microsoft.com/office/powerpoint/2010/main" val="201574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210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210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red triangle on a black background&#10;&#10;Description automatically generated">
            <a:extLst>
              <a:ext uri="{FF2B5EF4-FFF2-40B4-BE49-F238E27FC236}">
                <a16:creationId xmlns:a16="http://schemas.microsoft.com/office/drawing/2014/main" id="{B7215EB8-338D-A183-F8FA-611A46E99B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243971" y="-54266"/>
            <a:ext cx="2164341" cy="2164341"/>
          </a:xfrm>
          <a:prstGeom prst="rect">
            <a:avLst/>
          </a:prstGeom>
        </p:spPr>
      </p:pic>
      <p:pic>
        <p:nvPicPr>
          <p:cNvPr id="13" name="Picture 12" descr="A red and white pattern&#10;&#10;Description automatically generated">
            <a:extLst>
              <a:ext uri="{FF2B5EF4-FFF2-40B4-BE49-F238E27FC236}">
                <a16:creationId xmlns:a16="http://schemas.microsoft.com/office/drawing/2014/main" id="{F59091E0-9CAD-F302-802F-87644F04400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5715304"/>
            <a:ext cx="12191999" cy="1155947"/>
          </a:xfrm>
          <a:prstGeom prst="rect">
            <a:avLst/>
          </a:prstGeom>
        </p:spPr>
      </p:pic>
    </p:spTree>
    <p:extLst>
      <p:ext uri="{BB962C8B-B14F-4D97-AF65-F5344CB8AC3E}">
        <p14:creationId xmlns:p14="http://schemas.microsoft.com/office/powerpoint/2010/main" val="315315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pic>
        <p:nvPicPr>
          <p:cNvPr id="18" name="Picture 17" descr="A purple and white pattern&#10;&#10;Description automatically generated">
            <a:extLst>
              <a:ext uri="{FF2B5EF4-FFF2-40B4-BE49-F238E27FC236}">
                <a16:creationId xmlns:a16="http://schemas.microsoft.com/office/drawing/2014/main" id="{71135136-96B1-7C88-25F8-C6B62C06F69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1908"/>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F55750"/>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F55750"/>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21" name="Picture 20" descr="A purple and white pattern&#10;&#10;Description automatically generated">
            <a:extLst>
              <a:ext uri="{FF2B5EF4-FFF2-40B4-BE49-F238E27FC236}">
                <a16:creationId xmlns:a16="http://schemas.microsoft.com/office/drawing/2014/main" id="{66774381-0B9C-0C02-DFE1-A6C0725E2A6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6092"/>
            <a:ext cx="12191999" cy="1151908"/>
          </a:xfrm>
          <a:prstGeom prst="rect">
            <a:avLst/>
          </a:prstGeom>
        </p:spPr>
      </p:pic>
    </p:spTree>
    <p:extLst>
      <p:ext uri="{BB962C8B-B14F-4D97-AF65-F5344CB8AC3E}">
        <p14:creationId xmlns:p14="http://schemas.microsoft.com/office/powerpoint/2010/main" val="20122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196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196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yellow triangle on a black background&#10;&#10;Description automatically generated">
            <a:extLst>
              <a:ext uri="{FF2B5EF4-FFF2-40B4-BE49-F238E27FC236}">
                <a16:creationId xmlns:a16="http://schemas.microsoft.com/office/drawing/2014/main" id="{BD927D09-13BD-BF32-3E35-14DBDDF57C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243971" y="-54266"/>
            <a:ext cx="2164341" cy="2164341"/>
          </a:xfrm>
          <a:prstGeom prst="rect">
            <a:avLst/>
          </a:prstGeom>
        </p:spPr>
      </p:pic>
      <p:pic>
        <p:nvPicPr>
          <p:cNvPr id="14" name="Picture 13" descr="A yellow and white pattern&#10;&#10;Description automatically generated">
            <a:extLst>
              <a:ext uri="{FF2B5EF4-FFF2-40B4-BE49-F238E27FC236}">
                <a16:creationId xmlns:a16="http://schemas.microsoft.com/office/drawing/2014/main" id="{764FE5CE-1BF4-3626-E55D-7A194886C9F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4"/>
            <a:ext cx="12191999" cy="1155946"/>
          </a:xfrm>
          <a:prstGeom prst="rect">
            <a:avLst/>
          </a:prstGeom>
        </p:spPr>
      </p:pic>
    </p:spTree>
    <p:extLst>
      <p:ext uri="{BB962C8B-B14F-4D97-AF65-F5344CB8AC3E}">
        <p14:creationId xmlns:p14="http://schemas.microsoft.com/office/powerpoint/2010/main" val="2857219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6" name="Picture 5" descr="A pattern of squares and crosses&#10;&#10;Description automatically generated">
            <a:extLst>
              <a:ext uri="{FF2B5EF4-FFF2-40B4-BE49-F238E27FC236}">
                <a16:creationId xmlns:a16="http://schemas.microsoft.com/office/drawing/2014/main" id="{DFE4CC8F-B298-3395-325C-364B608CAA3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spTree>
    <p:extLst>
      <p:ext uri="{BB962C8B-B14F-4D97-AF65-F5344CB8AC3E}">
        <p14:creationId xmlns:p14="http://schemas.microsoft.com/office/powerpoint/2010/main" val="70067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urple">
    <p:spTree>
      <p:nvGrpSpPr>
        <p:cNvPr id="1" name=""/>
        <p:cNvGrpSpPr/>
        <p:nvPr/>
      </p:nvGrpSpPr>
      <p:grpSpPr>
        <a:xfrm>
          <a:off x="0" y="0"/>
          <a:ext cx="0" cy="0"/>
          <a:chOff x="0" y="0"/>
          <a:chExt cx="0" cy="0"/>
        </a:xfrm>
      </p:grpSpPr>
      <p:pic>
        <p:nvPicPr>
          <p:cNvPr id="8" name="Picture 7" descr="A purple and white pattern&#10;&#10;Description automatically generated">
            <a:extLst>
              <a:ext uri="{FF2B5EF4-FFF2-40B4-BE49-F238E27FC236}">
                <a16:creationId xmlns:a16="http://schemas.microsoft.com/office/drawing/2014/main" id="{CF4943A9-FF56-F627-AAAD-C7088F3610F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706092"/>
            <a:ext cx="12191999" cy="1151908"/>
          </a:xfrm>
          <a:prstGeom prst="rect">
            <a:avLst/>
          </a:prstGeom>
        </p:spPr>
      </p:pic>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1642094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Coral">
    <p:spTree>
      <p:nvGrpSpPr>
        <p:cNvPr id="1" name=""/>
        <p:cNvGrpSpPr/>
        <p:nvPr/>
      </p:nvGrpSpPr>
      <p:grpSpPr>
        <a:xfrm>
          <a:off x="0" y="0"/>
          <a:ext cx="0" cy="0"/>
          <a:chOff x="0" y="0"/>
          <a:chExt cx="0" cy="0"/>
        </a:xfrm>
      </p:grpSpPr>
      <p:pic>
        <p:nvPicPr>
          <p:cNvPr id="8" name="Picture 7" descr="A red and white pattern&#10;&#10;Description automatically generated">
            <a:extLst>
              <a:ext uri="{FF2B5EF4-FFF2-40B4-BE49-F238E27FC236}">
                <a16:creationId xmlns:a16="http://schemas.microsoft.com/office/drawing/2014/main" id="{0A77E430-0E24-EAB4-3DC5-CDFB28210F0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715304"/>
            <a:ext cx="12191999" cy="1155947"/>
          </a:xfrm>
          <a:prstGeom prst="rect">
            <a:avLst/>
          </a:prstGeom>
        </p:spPr>
      </p:pic>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3895185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7" name="Picture 6" descr="A yellow and white pattern&#10;&#10;Description automatically generated">
            <a:extLst>
              <a:ext uri="{FF2B5EF4-FFF2-40B4-BE49-F238E27FC236}">
                <a16:creationId xmlns:a16="http://schemas.microsoft.com/office/drawing/2014/main" id="{4517BE72-26AF-08D6-A65E-919C2AEDB7C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4"/>
            <a:ext cx="12191999" cy="1155946"/>
          </a:xfrm>
          <a:prstGeom prst="rect">
            <a:avLst/>
          </a:prstGeom>
        </p:spPr>
      </p:pic>
    </p:spTree>
    <p:extLst>
      <p:ext uri="{BB962C8B-B14F-4D97-AF65-F5344CB8AC3E}">
        <p14:creationId xmlns:p14="http://schemas.microsoft.com/office/powerpoint/2010/main" val="43699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390F0-C374-9CF5-B21F-BAE530E69BD8}"/>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3" name="Footer Placeholder 2">
            <a:extLst>
              <a:ext uri="{FF2B5EF4-FFF2-40B4-BE49-F238E27FC236}">
                <a16:creationId xmlns:a16="http://schemas.microsoft.com/office/drawing/2014/main" id="{59009D29-21B5-5B60-070C-8FAB34E1FA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C69ED-6681-15D6-75F1-82F30B8CF3AA}"/>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1944041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blue arrows on a black background&#10;&#10;Description automatically generated">
            <a:extLst>
              <a:ext uri="{FF2B5EF4-FFF2-40B4-BE49-F238E27FC236}">
                <a16:creationId xmlns:a16="http://schemas.microsoft.com/office/drawing/2014/main" id="{45445464-0830-A98A-26C6-C1CA76A7E5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76729" y="-54265"/>
            <a:ext cx="2164341" cy="2164341"/>
          </a:xfrm>
          <a:prstGeom prst="rect">
            <a:avLst/>
          </a:prstGeom>
        </p:spPr>
      </p:pic>
      <p:pic>
        <p:nvPicPr>
          <p:cNvPr id="11" name="Picture 10" descr="A pattern of blue and white squares&#10;&#10;Description automatically generated with medium confidence">
            <a:extLst>
              <a:ext uri="{FF2B5EF4-FFF2-40B4-BE49-F238E27FC236}">
                <a16:creationId xmlns:a16="http://schemas.microsoft.com/office/drawing/2014/main" id="{267883E1-1666-7FFB-891F-C3DA76D7BA5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3459" cy="6858000"/>
          </a:xfrm>
          <a:prstGeom prst="rect">
            <a:avLst/>
          </a:prstGeom>
        </p:spPr>
      </p:pic>
    </p:spTree>
    <p:extLst>
      <p:ext uri="{BB962C8B-B14F-4D97-AF65-F5344CB8AC3E}">
        <p14:creationId xmlns:p14="http://schemas.microsoft.com/office/powerpoint/2010/main" val="100440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purple triangle on a black background&#10;&#10;Description automatically generated">
            <a:extLst>
              <a:ext uri="{FF2B5EF4-FFF2-40B4-BE49-F238E27FC236}">
                <a16:creationId xmlns:a16="http://schemas.microsoft.com/office/drawing/2014/main" id="{9A01DE87-5F20-4DFB-457D-8B413C5465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pic>
        <p:nvPicPr>
          <p:cNvPr id="11" name="Picture 10" descr="A purple and white pattern&#10;&#10;Description automatically generated">
            <a:extLst>
              <a:ext uri="{FF2B5EF4-FFF2-40B4-BE49-F238E27FC236}">
                <a16:creationId xmlns:a16="http://schemas.microsoft.com/office/drawing/2014/main" id="{23CBFDE0-DB2E-D037-BB4D-30BDF5BFACA5}"/>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684460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red triangle on a black background&#10;&#10;Description automatically generated">
            <a:extLst>
              <a:ext uri="{FF2B5EF4-FFF2-40B4-BE49-F238E27FC236}">
                <a16:creationId xmlns:a16="http://schemas.microsoft.com/office/drawing/2014/main" id="{8ACD5CE3-7E6C-DF48-FAC6-C9CDF52C02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pic>
        <p:nvPicPr>
          <p:cNvPr id="11" name="Picture 10" descr="A pink and white pattern&#10;&#10;Description automatically generated">
            <a:extLst>
              <a:ext uri="{FF2B5EF4-FFF2-40B4-BE49-F238E27FC236}">
                <a16:creationId xmlns:a16="http://schemas.microsoft.com/office/drawing/2014/main" id="{02E7E26E-1D80-215E-138B-2AE5C87F468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2867201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yellow triangle on a black background&#10;&#10;Description automatically generated">
            <a:extLst>
              <a:ext uri="{FF2B5EF4-FFF2-40B4-BE49-F238E27FC236}">
                <a16:creationId xmlns:a16="http://schemas.microsoft.com/office/drawing/2014/main" id="{CFA02A99-F1E0-89C6-7B3E-4EEF226FB2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77679" y="-54266"/>
            <a:ext cx="2164341" cy="2164341"/>
          </a:xfrm>
          <a:prstGeom prst="rect">
            <a:avLst/>
          </a:prstGeom>
        </p:spPr>
      </p:pic>
      <p:pic>
        <p:nvPicPr>
          <p:cNvPr id="9" name="Picture 8" descr="A yellow and white pattern&#10;&#10;Description automatically generated">
            <a:extLst>
              <a:ext uri="{FF2B5EF4-FFF2-40B4-BE49-F238E27FC236}">
                <a16:creationId xmlns:a16="http://schemas.microsoft.com/office/drawing/2014/main" id="{073FF9AB-3A8B-85A1-3858-B267C7C6455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190543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Coral">
    <p:spTree>
      <p:nvGrpSpPr>
        <p:cNvPr id="1" name=""/>
        <p:cNvGrpSpPr/>
        <p:nvPr/>
      </p:nvGrpSpPr>
      <p:grpSpPr>
        <a:xfrm>
          <a:off x="0" y="0"/>
          <a:ext cx="0" cy="0"/>
          <a:chOff x="0" y="0"/>
          <a:chExt cx="0" cy="0"/>
        </a:xfrm>
      </p:grpSpPr>
      <p:pic>
        <p:nvPicPr>
          <p:cNvPr id="18" name="Picture 17" descr="A pink and white pattern&#10;&#10;Description automatically generated">
            <a:extLst>
              <a:ext uri="{FF2B5EF4-FFF2-40B4-BE49-F238E27FC236}">
                <a16:creationId xmlns:a16="http://schemas.microsoft.com/office/drawing/2014/main" id="{FBBF7631-F611-D47E-2A5C-56429339780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5947"/>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482E59"/>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482E59"/>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2" name="Picture 11" descr="A purple oval on a black background&#10;&#10;Description automatically generated">
            <a:extLst>
              <a:ext uri="{FF2B5EF4-FFF2-40B4-BE49-F238E27FC236}">
                <a16:creationId xmlns:a16="http://schemas.microsoft.com/office/drawing/2014/main" id="{284B9FCE-254E-7E71-44D3-82BE2E45EC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3454981">
            <a:off x="2368572" y="4097867"/>
            <a:ext cx="737064" cy="737064"/>
          </a:xfrm>
          <a:prstGeom prst="rect">
            <a:avLst/>
          </a:prstGeom>
        </p:spPr>
      </p:pic>
      <p:pic>
        <p:nvPicPr>
          <p:cNvPr id="13" name="Picture 12" descr="A purple oval on a black background&#10;&#10;Description automatically generated">
            <a:extLst>
              <a:ext uri="{FF2B5EF4-FFF2-40B4-BE49-F238E27FC236}">
                <a16:creationId xmlns:a16="http://schemas.microsoft.com/office/drawing/2014/main" id="{93DF7F56-1C48-9A58-A1F0-F9DBE6EEF92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3454981">
            <a:off x="9086365" y="4097867"/>
            <a:ext cx="737064" cy="737064"/>
          </a:xfrm>
          <a:prstGeom prst="rect">
            <a:avLst/>
          </a:prstGeom>
        </p:spPr>
      </p:pic>
      <p:pic>
        <p:nvPicPr>
          <p:cNvPr id="19" name="Picture 18" descr="A pink and white pattern&#10;&#10;Description automatically generated">
            <a:extLst>
              <a:ext uri="{FF2B5EF4-FFF2-40B4-BE49-F238E27FC236}">
                <a16:creationId xmlns:a16="http://schemas.microsoft.com/office/drawing/2014/main" id="{0BF0D1EC-FC11-0795-8ADA-ED7A8D1B524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pic>
        <p:nvPicPr>
          <p:cNvPr id="8" name="Graphic 7">
            <a:extLst>
              <a:ext uri="{FF2B5EF4-FFF2-40B4-BE49-F238E27FC236}">
                <a16:creationId xmlns:a16="http://schemas.microsoft.com/office/drawing/2014/main" id="{7D69884A-2F33-AB88-0490-945D9F5CE3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190718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pattern of blue and white squares&#10;&#10;Description automatically generated with medium confidence">
            <a:extLst>
              <a:ext uri="{FF2B5EF4-FFF2-40B4-BE49-F238E27FC236}">
                <a16:creationId xmlns:a16="http://schemas.microsoft.com/office/drawing/2014/main" id="{3A75870A-7BAD-A560-2391-759D9DD1E98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8541" y="0"/>
            <a:ext cx="1153459" cy="6858000"/>
          </a:xfrm>
          <a:prstGeom prst="rect">
            <a:avLst/>
          </a:prstGeom>
        </p:spPr>
      </p:pic>
    </p:spTree>
    <p:extLst>
      <p:ext uri="{BB962C8B-B14F-4D97-AF65-F5344CB8AC3E}">
        <p14:creationId xmlns:p14="http://schemas.microsoft.com/office/powerpoint/2010/main" val="1470029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8" name="Picture 7" descr="A purple and white pattern&#10;&#10;Description automatically generated">
            <a:extLst>
              <a:ext uri="{FF2B5EF4-FFF2-40B4-BE49-F238E27FC236}">
                <a16:creationId xmlns:a16="http://schemas.microsoft.com/office/drawing/2014/main" id="{EAF4D8BA-9053-405A-37F5-F8621B47A02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2565" y="0"/>
            <a:ext cx="1159435" cy="6858000"/>
          </a:xfrm>
          <a:prstGeom prst="rect">
            <a:avLst/>
          </a:prstGeom>
        </p:spPr>
      </p:pic>
    </p:spTree>
    <p:extLst>
      <p:ext uri="{BB962C8B-B14F-4D97-AF65-F5344CB8AC3E}">
        <p14:creationId xmlns:p14="http://schemas.microsoft.com/office/powerpoint/2010/main" val="373797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8" name="Picture 7" descr="A pink and white pattern&#10;&#10;Description automatically generated">
            <a:extLst>
              <a:ext uri="{FF2B5EF4-FFF2-40B4-BE49-F238E27FC236}">
                <a16:creationId xmlns:a16="http://schemas.microsoft.com/office/drawing/2014/main" id="{AE7A82A3-D483-09AD-AB12-4943B281ADC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2565" y="0"/>
            <a:ext cx="1159435" cy="6858000"/>
          </a:xfrm>
          <a:prstGeom prst="rect">
            <a:avLst/>
          </a:prstGeom>
        </p:spPr>
      </p:pic>
    </p:spTree>
    <p:extLst>
      <p:ext uri="{BB962C8B-B14F-4D97-AF65-F5344CB8AC3E}">
        <p14:creationId xmlns:p14="http://schemas.microsoft.com/office/powerpoint/2010/main" val="975129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yellow and white pattern&#10;&#10;Description automatically generated">
            <a:extLst>
              <a:ext uri="{FF2B5EF4-FFF2-40B4-BE49-F238E27FC236}">
                <a16:creationId xmlns:a16="http://schemas.microsoft.com/office/drawing/2014/main" id="{29B0DCE8-BD1D-7083-FC22-11EB92FFB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4604" y="0"/>
            <a:ext cx="1159435" cy="6858000"/>
          </a:xfrm>
          <a:prstGeom prst="rect">
            <a:avLst/>
          </a:prstGeom>
        </p:spPr>
      </p:pic>
    </p:spTree>
    <p:extLst>
      <p:ext uri="{BB962C8B-B14F-4D97-AF65-F5344CB8AC3E}">
        <p14:creationId xmlns:p14="http://schemas.microsoft.com/office/powerpoint/2010/main" val="4217038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A007-0685-01BE-EB4F-61A1050E9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FC60FA-8066-FA12-5B99-42B921FBF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5B10E-4826-B736-0784-45495880CC8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DD8A587E-AD4A-F8B2-18C0-14434679B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E1E80-FF8F-0BAE-083C-26CEEF820EFF}"/>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1623845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44786-C5A0-239B-C0F0-F047B99122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3409F-47D4-2F46-7C08-E075794ED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39745-0D8B-C3CD-9055-829BA9365B92}"/>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D38E2504-CF33-1F1C-C739-BE31130B2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A1F85-2D52-75BB-7641-0E6738846C11}"/>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401369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Yellow">
    <p:spTree>
      <p:nvGrpSpPr>
        <p:cNvPr id="1" name=""/>
        <p:cNvGrpSpPr/>
        <p:nvPr/>
      </p:nvGrpSpPr>
      <p:grpSpPr>
        <a:xfrm>
          <a:off x="0" y="0"/>
          <a:ext cx="0" cy="0"/>
          <a:chOff x="0" y="0"/>
          <a:chExt cx="0" cy="0"/>
        </a:xfrm>
      </p:grpSpPr>
      <p:pic>
        <p:nvPicPr>
          <p:cNvPr id="22" name="Picture 21" descr="A yellow and white pattern&#10;&#10;Description automatically generated">
            <a:extLst>
              <a:ext uri="{FF2B5EF4-FFF2-40B4-BE49-F238E27FC236}">
                <a16:creationId xmlns:a16="http://schemas.microsoft.com/office/drawing/2014/main" id="{2058D304-41A3-6A8F-5A08-50A3773AD83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5946"/>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2A9B8D"/>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2A9B8D"/>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6" name="Picture 15" descr="A blue oval on a black background&#10;&#10;Description automatically generated">
            <a:extLst>
              <a:ext uri="{FF2B5EF4-FFF2-40B4-BE49-F238E27FC236}">
                <a16:creationId xmlns:a16="http://schemas.microsoft.com/office/drawing/2014/main" id="{9CAC31E2-906E-C2C6-A780-622CE53475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700000">
            <a:off x="2372051" y="4101345"/>
            <a:ext cx="734146" cy="734146"/>
          </a:xfrm>
          <a:prstGeom prst="rect">
            <a:avLst/>
          </a:prstGeom>
        </p:spPr>
      </p:pic>
      <p:pic>
        <p:nvPicPr>
          <p:cNvPr id="17" name="Picture 16" descr="A blue oval on a black background&#10;&#10;Description automatically generated">
            <a:extLst>
              <a:ext uri="{FF2B5EF4-FFF2-40B4-BE49-F238E27FC236}">
                <a16:creationId xmlns:a16="http://schemas.microsoft.com/office/drawing/2014/main" id="{39843B28-15F4-0EB7-05E7-65719B80F3B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700000">
            <a:off x="9085803" y="4101344"/>
            <a:ext cx="734146" cy="734146"/>
          </a:xfrm>
          <a:prstGeom prst="rect">
            <a:avLst/>
          </a:prstGeom>
        </p:spPr>
      </p:pic>
      <p:pic>
        <p:nvPicPr>
          <p:cNvPr id="23" name="Picture 22" descr="A yellow and white pattern&#10;&#10;Description automatically generated">
            <a:extLst>
              <a:ext uri="{FF2B5EF4-FFF2-40B4-BE49-F238E27FC236}">
                <a16:creationId xmlns:a16="http://schemas.microsoft.com/office/drawing/2014/main" id="{E49F231E-5AF2-7DA7-2F2E-44C77FD2CE4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4"/>
            <a:ext cx="12191999" cy="1155946"/>
          </a:xfrm>
          <a:prstGeom prst="rect">
            <a:avLst/>
          </a:prstGeom>
        </p:spPr>
      </p:pic>
      <p:pic>
        <p:nvPicPr>
          <p:cNvPr id="8" name="Graphic 7">
            <a:extLst>
              <a:ext uri="{FF2B5EF4-FFF2-40B4-BE49-F238E27FC236}">
                <a16:creationId xmlns:a16="http://schemas.microsoft.com/office/drawing/2014/main" id="{CAB79BEF-E8C2-B22D-8A51-52B13C615A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143459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7" name="Picture 6" descr="A pattern of squares and crosses&#10;&#10;Description automatically generated">
            <a:extLst>
              <a:ext uri="{FF2B5EF4-FFF2-40B4-BE49-F238E27FC236}">
                <a16:creationId xmlns:a16="http://schemas.microsoft.com/office/drawing/2014/main" id="{94DFCE23-C66F-8627-61B0-C542C7A0D9D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pic>
        <p:nvPicPr>
          <p:cNvPr id="8" name="Picture 7" descr="A blue arrows on a black background&#10;&#10;Description automatically generated">
            <a:extLst>
              <a:ext uri="{FF2B5EF4-FFF2-40B4-BE49-F238E27FC236}">
                <a16:creationId xmlns:a16="http://schemas.microsoft.com/office/drawing/2014/main" id="{7E90AF49-EBB8-CBD8-F5C8-4DFFD7B2A7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116003" y="-136810"/>
            <a:ext cx="2164341" cy="2164341"/>
          </a:xfrm>
          <a:prstGeom prst="rect">
            <a:avLst/>
          </a:prstGeom>
        </p:spPr>
      </p:pic>
    </p:spTree>
    <p:extLst>
      <p:ext uri="{BB962C8B-B14F-4D97-AF65-F5344CB8AC3E}">
        <p14:creationId xmlns:p14="http://schemas.microsoft.com/office/powerpoint/2010/main" val="281638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pic>
        <p:nvPicPr>
          <p:cNvPr id="10" name="Picture 9" descr="A purple triangle on a black background&#10;&#10;Description automatically generated">
            <a:extLst>
              <a:ext uri="{FF2B5EF4-FFF2-40B4-BE49-F238E27FC236}">
                <a16:creationId xmlns:a16="http://schemas.microsoft.com/office/drawing/2014/main" id="{587C4C77-F303-40F8-C42F-18173AB584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6003" y="-136810"/>
            <a:ext cx="2164341" cy="2164341"/>
          </a:xfrm>
          <a:prstGeom prst="rect">
            <a:avLst/>
          </a:prstGeom>
        </p:spPr>
      </p:pic>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purple and white pattern&#10;&#10;Description automatically generated">
            <a:extLst>
              <a:ext uri="{FF2B5EF4-FFF2-40B4-BE49-F238E27FC236}">
                <a16:creationId xmlns:a16="http://schemas.microsoft.com/office/drawing/2014/main" id="{34CF7A9C-44FA-32FA-EF85-95F7E87ECFE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6092"/>
            <a:ext cx="12191999" cy="1151908"/>
          </a:xfrm>
          <a:prstGeom prst="rect">
            <a:avLst/>
          </a:prstGeom>
        </p:spPr>
      </p:pic>
    </p:spTree>
    <p:extLst>
      <p:ext uri="{BB962C8B-B14F-4D97-AF65-F5344CB8AC3E}">
        <p14:creationId xmlns:p14="http://schemas.microsoft.com/office/powerpoint/2010/main" val="126137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Coral">
    <p:spTree>
      <p:nvGrpSpPr>
        <p:cNvPr id="1" name=""/>
        <p:cNvGrpSpPr/>
        <p:nvPr/>
      </p:nvGrpSpPr>
      <p:grpSpPr>
        <a:xfrm>
          <a:off x="0" y="0"/>
          <a:ext cx="0" cy="0"/>
          <a:chOff x="0" y="0"/>
          <a:chExt cx="0" cy="0"/>
        </a:xfrm>
      </p:grpSpPr>
      <p:pic>
        <p:nvPicPr>
          <p:cNvPr id="8" name="Picture 7" descr="A red triangle on a black background&#10;&#10;Description automatically generated">
            <a:extLst>
              <a:ext uri="{FF2B5EF4-FFF2-40B4-BE49-F238E27FC236}">
                <a16:creationId xmlns:a16="http://schemas.microsoft.com/office/drawing/2014/main" id="{57CA2971-3A0C-3310-1920-F0717936C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6002" y="-136810"/>
            <a:ext cx="2164341" cy="2164341"/>
          </a:xfrm>
          <a:prstGeom prst="rect">
            <a:avLst/>
          </a:prstGeom>
        </p:spPr>
      </p:pic>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7" name="Picture 6" descr="A pink and white pattern&#10;&#10;Description automatically generated">
            <a:extLst>
              <a:ext uri="{FF2B5EF4-FFF2-40B4-BE49-F238E27FC236}">
                <a16:creationId xmlns:a16="http://schemas.microsoft.com/office/drawing/2014/main" id="{957E4D82-B557-AB15-30E7-45A184290C9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3"/>
            <a:ext cx="12191999" cy="1155947"/>
          </a:xfrm>
          <a:prstGeom prst="rect">
            <a:avLst/>
          </a:prstGeom>
        </p:spPr>
      </p:pic>
    </p:spTree>
    <p:extLst>
      <p:ext uri="{BB962C8B-B14F-4D97-AF65-F5344CB8AC3E}">
        <p14:creationId xmlns:p14="http://schemas.microsoft.com/office/powerpoint/2010/main" val="17542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pic>
        <p:nvPicPr>
          <p:cNvPr id="12" name="Picture 11" descr="A yellow triangle on a black background&#10;&#10;Description automatically generated">
            <a:extLst>
              <a:ext uri="{FF2B5EF4-FFF2-40B4-BE49-F238E27FC236}">
                <a16:creationId xmlns:a16="http://schemas.microsoft.com/office/drawing/2014/main" id="{E762387D-DD89-D941-E579-ECF308F287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6001" y="-136810"/>
            <a:ext cx="2164341" cy="2164341"/>
          </a:xfrm>
          <a:prstGeom prst="rect">
            <a:avLst/>
          </a:prstGeom>
        </p:spPr>
      </p:pic>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yellow and white pattern&#10;&#10;Description automatically generated">
            <a:extLst>
              <a:ext uri="{FF2B5EF4-FFF2-40B4-BE49-F238E27FC236}">
                <a16:creationId xmlns:a16="http://schemas.microsoft.com/office/drawing/2014/main" id="{D9B27B4C-85BF-675C-28E3-C7418B2F9F1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4"/>
            <a:ext cx="12191999" cy="1155946"/>
          </a:xfrm>
          <a:prstGeom prst="rect">
            <a:avLst/>
          </a:prstGeom>
        </p:spPr>
      </p:pic>
    </p:spTree>
    <p:extLst>
      <p:ext uri="{BB962C8B-B14F-4D97-AF65-F5344CB8AC3E}">
        <p14:creationId xmlns:p14="http://schemas.microsoft.com/office/powerpoint/2010/main" val="375980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pic>
        <p:nvPicPr>
          <p:cNvPr id="12" name="Picture 11" descr="A yellow and white pattern&#10;&#10;Description automatically generated">
            <a:extLst>
              <a:ext uri="{FF2B5EF4-FFF2-40B4-BE49-F238E27FC236}">
                <a16:creationId xmlns:a16="http://schemas.microsoft.com/office/drawing/2014/main" id="{4145DD27-49F1-4F63-77EB-7455D5EC36F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095407" y="0"/>
            <a:ext cx="6096592"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6890870" y="1709738"/>
            <a:ext cx="4456579" cy="2852737"/>
          </a:xfrm>
        </p:spPr>
        <p:txBody>
          <a:bodyPr anchor="b">
            <a:normAutofit/>
          </a:bodyPr>
          <a:lstStyle>
            <a:lvl1pPr>
              <a:defRPr sz="5400" b="1">
                <a:solidFill>
                  <a:srgbClr val="482E59"/>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6890870" y="4589463"/>
            <a:ext cx="4456579" cy="1500187"/>
          </a:xfrm>
        </p:spPr>
        <p:txBody>
          <a:bodyPr/>
          <a:lstStyle>
            <a:lvl1pPr marL="0" indent="0">
              <a:buNone/>
              <a:defRPr sz="2400">
                <a:solidFill>
                  <a:srgbClr val="482E59"/>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10/23/2024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0" y="0"/>
            <a:ext cx="6096000" cy="6858000"/>
          </a:xfrm>
        </p:spPr>
        <p:txBody>
          <a:bodyPr/>
          <a:lstStyle/>
          <a:p>
            <a:endParaRPr lang="en-US"/>
          </a:p>
        </p:txBody>
      </p:sp>
    </p:spTree>
    <p:extLst>
      <p:ext uri="{BB962C8B-B14F-4D97-AF65-F5344CB8AC3E}">
        <p14:creationId xmlns:p14="http://schemas.microsoft.com/office/powerpoint/2010/main" val="8394261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7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49565-37EF-1A96-77C0-F3F50BBE9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88585F-BBF8-E2B9-597B-238ED120D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A631D14-C9D0-4AE6-4A69-1CE42693D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rvo" panose="02000000000000000000" pitchFamily="2" charset="77"/>
              </a:defRPr>
            </a:lvl1pPr>
          </a:lstStyle>
          <a:p>
            <a:fld id="{D9FD2166-07DE-4D91-9D60-BCFC2082DFB9}" type="datetimeFigureOut">
              <a:rPr lang="en-US" smtClean="0"/>
              <a:pPr/>
              <a:t>10/23/2024</a:t>
            </a:fld>
            <a:endParaRPr lang="en-US" dirty="0"/>
          </a:p>
        </p:txBody>
      </p:sp>
      <p:sp>
        <p:nvSpPr>
          <p:cNvPr id="5" name="Footer Placeholder 4">
            <a:extLst>
              <a:ext uri="{FF2B5EF4-FFF2-40B4-BE49-F238E27FC236}">
                <a16:creationId xmlns:a16="http://schemas.microsoft.com/office/drawing/2014/main" id="{A7979ADB-8F39-55EC-5AAE-1515273C8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rvo" panose="02000000000000000000" pitchFamily="2" charset="77"/>
              </a:defRPr>
            </a:lvl1pPr>
          </a:lstStyle>
          <a:p>
            <a:endParaRPr lang="en-US" dirty="0"/>
          </a:p>
        </p:txBody>
      </p:sp>
      <p:sp>
        <p:nvSpPr>
          <p:cNvPr id="6" name="Slide Number Placeholder 5">
            <a:extLst>
              <a:ext uri="{FF2B5EF4-FFF2-40B4-BE49-F238E27FC236}">
                <a16:creationId xmlns:a16="http://schemas.microsoft.com/office/drawing/2014/main" id="{639941D6-4BF0-0C01-9B86-FE26E1EA6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rvo" panose="02000000000000000000" pitchFamily="2" charset="77"/>
              </a:defRPr>
            </a:lvl1pPr>
          </a:lstStyle>
          <a:p>
            <a:fld id="{682248E7-EC1C-4985-80B0-7BE1EC5DF061}" type="slidenum">
              <a:rPr lang="en-US" smtClean="0"/>
              <a:pPr/>
              <a:t>‹#›</a:t>
            </a:fld>
            <a:endParaRPr lang="en-US" dirty="0"/>
          </a:p>
        </p:txBody>
      </p:sp>
    </p:spTree>
    <p:extLst>
      <p:ext uri="{BB962C8B-B14F-4D97-AF65-F5344CB8AC3E}">
        <p14:creationId xmlns:p14="http://schemas.microsoft.com/office/powerpoint/2010/main" val="415571679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6" r:id="rId6"/>
    <p:sldLayoutId id="2147483667" r:id="rId7"/>
    <p:sldLayoutId id="2147483668" r:id="rId8"/>
    <p:sldLayoutId id="2147483651" r:id="rId9"/>
    <p:sldLayoutId id="2147483664" r:id="rId10"/>
    <p:sldLayoutId id="2147483663" r:id="rId11"/>
    <p:sldLayoutId id="2147483665" r:id="rId12"/>
    <p:sldLayoutId id="2147483652" r:id="rId13"/>
    <p:sldLayoutId id="2147483669" r:id="rId14"/>
    <p:sldLayoutId id="2147483670" r:id="rId15"/>
    <p:sldLayoutId id="2147483671" r:id="rId16"/>
    <p:sldLayoutId id="2147483653" r:id="rId17"/>
    <p:sldLayoutId id="2147483672" r:id="rId18"/>
    <p:sldLayoutId id="2147483673" r:id="rId19"/>
    <p:sldLayoutId id="2147483674" r:id="rId20"/>
    <p:sldLayoutId id="2147483654" r:id="rId21"/>
    <p:sldLayoutId id="2147483675" r:id="rId22"/>
    <p:sldLayoutId id="2147483676" r:id="rId23"/>
    <p:sldLayoutId id="2147483677" r:id="rId24"/>
    <p:sldLayoutId id="2147483655" r:id="rId25"/>
    <p:sldLayoutId id="2147483656" r:id="rId26"/>
    <p:sldLayoutId id="2147483678" r:id="rId27"/>
    <p:sldLayoutId id="2147483679" r:id="rId28"/>
    <p:sldLayoutId id="2147483680" r:id="rId29"/>
    <p:sldLayoutId id="2147483657" r:id="rId30"/>
    <p:sldLayoutId id="2147483681" r:id="rId31"/>
    <p:sldLayoutId id="2147483682" r:id="rId32"/>
    <p:sldLayoutId id="2147483683" r:id="rId33"/>
    <p:sldLayoutId id="2147483658" r:id="rId34"/>
    <p:sldLayoutId id="2147483659" r:id="rId35"/>
  </p:sldLayoutIdLst>
  <p:txStyles>
    <p:title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E59"/>
          </a:solidFill>
          <a:latin typeface="Arv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E59"/>
          </a:solidFill>
          <a:latin typeface="Arv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E59"/>
          </a:solidFill>
          <a:latin typeface="Arv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E59"/>
          </a:solidFill>
          <a:latin typeface="Arv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E59"/>
          </a:solidFill>
          <a:latin typeface="Arv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channel/UC563oNmTXyNBVzHkA-aHYaQ" TargetMode="Externa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Stephanie.Gonzales@altsd.nm.go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9B8D"/>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71A373-B631-B4FA-01DF-15CAAC2EE994}"/>
              </a:ext>
            </a:extLst>
          </p:cNvPr>
          <p:cNvSpPr txBox="1">
            <a:spLocks/>
          </p:cNvSpPr>
          <p:nvPr/>
        </p:nvSpPr>
        <p:spPr>
          <a:xfrm>
            <a:off x="1082819" y="4837306"/>
            <a:ext cx="10468324" cy="1320483"/>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sz="2400" dirty="0">
                <a:solidFill>
                  <a:schemeClr val="bg1"/>
                </a:solidFill>
              </a:rPr>
              <a:t>Kris </a:t>
            </a:r>
            <a:r>
              <a:rPr lang="en-US" sz="2400" dirty="0" err="1">
                <a:solidFill>
                  <a:schemeClr val="bg1"/>
                </a:solidFill>
              </a:rPr>
              <a:t>Winterowd</a:t>
            </a:r>
            <a:endParaRPr lang="en-US" sz="2400" dirty="0">
              <a:solidFill>
                <a:schemeClr val="bg1"/>
              </a:solidFill>
            </a:endParaRPr>
          </a:p>
          <a:p>
            <a:r>
              <a:rPr lang="en-US" sz="2000" b="0" dirty="0">
                <a:solidFill>
                  <a:schemeClr val="bg1"/>
                </a:solidFill>
              </a:rPr>
              <a:t>CERD Bureau Chief – SHIP, SMP, and MIPPA Programs</a:t>
            </a:r>
            <a:endParaRPr lang="en-US" sz="2000" dirty="0">
              <a:solidFill>
                <a:schemeClr val="bg1"/>
              </a:solidFill>
            </a:endParaRPr>
          </a:p>
        </p:txBody>
      </p:sp>
      <p:sp>
        <p:nvSpPr>
          <p:cNvPr id="4" name="TextBox 3">
            <a:extLst>
              <a:ext uri="{FF2B5EF4-FFF2-40B4-BE49-F238E27FC236}">
                <a16:creationId xmlns:a16="http://schemas.microsoft.com/office/drawing/2014/main" id="{033C1CA2-D38F-19D7-0D99-2257A826FC04}"/>
              </a:ext>
            </a:extLst>
          </p:cNvPr>
          <p:cNvSpPr txBox="1"/>
          <p:nvPr/>
        </p:nvSpPr>
        <p:spPr>
          <a:xfrm>
            <a:off x="1082819" y="1587187"/>
            <a:ext cx="10422603" cy="1754326"/>
          </a:xfrm>
          <a:prstGeom prst="rect">
            <a:avLst/>
          </a:prstGeom>
          <a:noFill/>
        </p:spPr>
        <p:txBody>
          <a:bodyPr wrap="square" rtlCol="0">
            <a:spAutoFit/>
          </a:bodyPr>
          <a:lstStyle/>
          <a:p>
            <a:r>
              <a:rPr lang="en-US" sz="5400" dirty="0">
                <a:solidFill>
                  <a:schemeClr val="bg1"/>
                </a:solidFill>
                <a:latin typeface="Bebas Neue" panose="020B0606020202050201" pitchFamily="34" charset="77"/>
              </a:rPr>
              <a:t>Aging and Disability Resource Center (ARDC)</a:t>
            </a:r>
            <a:br>
              <a:rPr lang="en-US" sz="5400" dirty="0">
                <a:solidFill>
                  <a:schemeClr val="bg1"/>
                </a:solidFill>
                <a:latin typeface="Bebas Neue" panose="020B0606020202050201" pitchFamily="34" charset="77"/>
              </a:rPr>
            </a:br>
            <a:r>
              <a:rPr lang="en-US" sz="5400" dirty="0">
                <a:solidFill>
                  <a:schemeClr val="bg1"/>
                </a:solidFill>
                <a:latin typeface="Bebas Neue" panose="020B0606020202050201" pitchFamily="34" charset="77"/>
              </a:rPr>
              <a:t>Resources for Independence in Aging</a:t>
            </a:r>
          </a:p>
        </p:txBody>
      </p:sp>
      <p:sp>
        <p:nvSpPr>
          <p:cNvPr id="5" name="Title 1">
            <a:extLst>
              <a:ext uri="{FF2B5EF4-FFF2-40B4-BE49-F238E27FC236}">
                <a16:creationId xmlns:a16="http://schemas.microsoft.com/office/drawing/2014/main" id="{F03A99F6-64CB-4048-D306-51364399A1D4}"/>
              </a:ext>
            </a:extLst>
          </p:cNvPr>
          <p:cNvSpPr txBox="1">
            <a:spLocks/>
          </p:cNvSpPr>
          <p:nvPr/>
        </p:nvSpPr>
        <p:spPr>
          <a:xfrm>
            <a:off x="1082819" y="3528402"/>
            <a:ext cx="8479822" cy="566134"/>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sz="2400" b="0" dirty="0">
                <a:solidFill>
                  <a:schemeClr val="bg1"/>
                </a:solidFill>
              </a:rPr>
              <a:t>October 28, 2024</a:t>
            </a:r>
            <a:endParaRPr lang="en-US" sz="2400" dirty="0">
              <a:solidFill>
                <a:schemeClr val="bg1"/>
              </a:solidFill>
            </a:endParaRPr>
          </a:p>
        </p:txBody>
      </p:sp>
      <p:sp>
        <p:nvSpPr>
          <p:cNvPr id="6" name="Rectangle 5">
            <a:extLst>
              <a:ext uri="{FF2B5EF4-FFF2-40B4-BE49-F238E27FC236}">
                <a16:creationId xmlns:a16="http://schemas.microsoft.com/office/drawing/2014/main" id="{283E1CA1-5DB4-A441-B55A-0642CA603B7C}"/>
              </a:ext>
            </a:extLst>
          </p:cNvPr>
          <p:cNvSpPr/>
          <p:nvPr/>
        </p:nvSpPr>
        <p:spPr>
          <a:xfrm>
            <a:off x="1162829" y="4287901"/>
            <a:ext cx="4609321" cy="45719"/>
          </a:xfrm>
          <a:prstGeom prst="rect">
            <a:avLst/>
          </a:prstGeom>
          <a:solidFill>
            <a:srgbClr val="FAB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vo" panose="02000000000000000000" pitchFamily="2" charset="77"/>
            </a:endParaRPr>
          </a:p>
        </p:txBody>
      </p:sp>
      <p:pic>
        <p:nvPicPr>
          <p:cNvPr id="9" name="Picture 8" descr="A close up of a business card&#10;&#10;Description automatically generated">
            <a:extLst>
              <a:ext uri="{FF2B5EF4-FFF2-40B4-BE49-F238E27FC236}">
                <a16:creationId xmlns:a16="http://schemas.microsoft.com/office/drawing/2014/main" id="{348B7F32-AB99-C407-1316-0627A8C7768E}"/>
              </a:ext>
            </a:extLst>
          </p:cNvPr>
          <p:cNvPicPr>
            <a:picLocks noChangeAspect="1"/>
          </p:cNvPicPr>
          <p:nvPr/>
        </p:nvPicPr>
        <p:blipFill rotWithShape="1">
          <a:blip r:embed="rId2">
            <a:extLst>
              <a:ext uri="{28A0092B-C50C-407E-A947-70E740481C1C}">
                <a14:useLocalDpi xmlns:a14="http://schemas.microsoft.com/office/drawing/2010/main" val="0"/>
              </a:ext>
            </a:extLst>
          </a:blip>
          <a:srcRect l="31663" t="48066" r="31037" b="39920"/>
          <a:stretch/>
        </p:blipFill>
        <p:spPr>
          <a:xfrm>
            <a:off x="8826214" y="5288869"/>
            <a:ext cx="2679208" cy="1117199"/>
          </a:xfrm>
          <a:prstGeom prst="rect">
            <a:avLst/>
          </a:prstGeom>
        </p:spPr>
      </p:pic>
      <p:sp>
        <p:nvSpPr>
          <p:cNvPr id="2" name="Title 1">
            <a:extLst>
              <a:ext uri="{FF2B5EF4-FFF2-40B4-BE49-F238E27FC236}">
                <a16:creationId xmlns:a16="http://schemas.microsoft.com/office/drawing/2014/main" id="{20A441AE-628C-D98A-190E-866DE45F8C67}"/>
              </a:ext>
            </a:extLst>
          </p:cNvPr>
          <p:cNvSpPr txBox="1">
            <a:spLocks/>
          </p:cNvSpPr>
          <p:nvPr/>
        </p:nvSpPr>
        <p:spPr>
          <a:xfrm>
            <a:off x="1082819" y="950705"/>
            <a:ext cx="10468324" cy="265592"/>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sz="1600" b="0" dirty="0">
                <a:solidFill>
                  <a:srgbClr val="AAD7D1"/>
                </a:solidFill>
              </a:rPr>
              <a:t>NEW MEXICO AGING &amp; LONG-TERM SERVICES DEPARTMENT</a:t>
            </a:r>
            <a:endParaRPr lang="en-US" sz="1600" dirty="0">
              <a:solidFill>
                <a:srgbClr val="AAD7D1"/>
              </a:solidFill>
            </a:endParaRPr>
          </a:p>
        </p:txBody>
      </p:sp>
    </p:spTree>
    <p:extLst>
      <p:ext uri="{BB962C8B-B14F-4D97-AF65-F5344CB8AC3E}">
        <p14:creationId xmlns:p14="http://schemas.microsoft.com/office/powerpoint/2010/main" val="300632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randmother and grandson playing a game - an elder navajo stock pictures, royalty-free photos &amp; images">
            <a:extLst>
              <a:ext uri="{FF2B5EF4-FFF2-40B4-BE49-F238E27FC236}">
                <a16:creationId xmlns:a16="http://schemas.microsoft.com/office/drawing/2014/main" id="{4F93BD67-7424-5768-C82B-0E6BC2192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08" t="-1" r="29192" b="-1852"/>
          <a:stretch/>
        </p:blipFill>
        <p:spPr bwMode="auto">
          <a:xfrm>
            <a:off x="7609267" y="-1"/>
            <a:ext cx="4577652" cy="6985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3D8094-08BD-5F30-141C-506C49479ECD}"/>
              </a:ext>
            </a:extLst>
          </p:cNvPr>
          <p:cNvSpPr txBox="1"/>
          <p:nvPr/>
        </p:nvSpPr>
        <p:spPr>
          <a:xfrm>
            <a:off x="1631003" y="2196063"/>
            <a:ext cx="5697643" cy="4524315"/>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dirty="0">
                <a:latin typeface="Arvo" panose="02000000000000000000" pitchFamily="2" charset="77"/>
              </a:rPr>
              <a:t>Health Care Fraud Prevention </a:t>
            </a:r>
          </a:p>
          <a:p>
            <a:pPr marL="800100" lvl="1" indent="-342900">
              <a:buFont typeface="Arial" panose="020B0604020202020204" pitchFamily="34" charset="0"/>
              <a:buChar char="•"/>
            </a:pPr>
            <a:r>
              <a:rPr lang="en-US" dirty="0">
                <a:latin typeface="Arvo" panose="02000000000000000000" pitchFamily="2" charset="77"/>
              </a:rPr>
              <a:t>Help Medicare and Medicaid beneficiaries avoid, detect, and prevent health care fraud </a:t>
            </a:r>
          </a:p>
          <a:p>
            <a:pPr marL="800100" lvl="1" indent="-342900">
              <a:buFont typeface="Arial" panose="020B0604020202020204" pitchFamily="34" charset="0"/>
              <a:buChar char="•"/>
            </a:pPr>
            <a:r>
              <a:rPr lang="en-US" dirty="0">
                <a:latin typeface="Arvo" panose="02000000000000000000" pitchFamily="2" charset="77"/>
              </a:rPr>
              <a:t>Help preserve the integrity of the Medicare and Medicaid programs</a:t>
            </a:r>
          </a:p>
          <a:p>
            <a:pPr marL="800100" lvl="1" indent="-342900">
              <a:buFont typeface="Arial" panose="020B0604020202020204" pitchFamily="34" charset="0"/>
              <a:buChar char="•"/>
            </a:pPr>
            <a:r>
              <a:rPr lang="en-US" dirty="0">
                <a:latin typeface="Arvo" panose="02000000000000000000" pitchFamily="2" charset="77"/>
              </a:rPr>
              <a:t>Educate and inform Medicare beneficiaries how to protect their personal identity, identify and report errors on their health care bills and identify deceptive health care practices, such as illegal marketing, providing unnecessary or inappropriate services and charging for services that were never provided</a:t>
            </a:r>
          </a:p>
          <a:p>
            <a:pPr marL="800100" lvl="1" indent="-342900">
              <a:buFont typeface="Arial" panose="020B0604020202020204" pitchFamily="34" charset="0"/>
              <a:buChar char="•"/>
            </a:pPr>
            <a:endParaRPr lang="en-US" dirty="0">
              <a:latin typeface="Arvo" panose="02000000000000000000" pitchFamily="2" charset="77"/>
            </a:endParaRPr>
          </a:p>
        </p:txBody>
      </p:sp>
      <p:sp>
        <p:nvSpPr>
          <p:cNvPr id="13" name="Title 6">
            <a:extLst>
              <a:ext uri="{FF2B5EF4-FFF2-40B4-BE49-F238E27FC236}">
                <a16:creationId xmlns:a16="http://schemas.microsoft.com/office/drawing/2014/main" id="{DCDED79B-A871-93F0-D8A1-1D0E4D997083}"/>
              </a:ext>
            </a:extLst>
          </p:cNvPr>
          <p:cNvSpPr txBox="1">
            <a:spLocks/>
          </p:cNvSpPr>
          <p:nvPr/>
        </p:nvSpPr>
        <p:spPr>
          <a:xfrm>
            <a:off x="2239684" y="768536"/>
            <a:ext cx="5369584"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Senior Medicare Patrol (SMP) Program</a:t>
            </a:r>
            <a:endParaRPr lang="en-US" dirty="0"/>
          </a:p>
        </p:txBody>
      </p:sp>
      <p:sp>
        <p:nvSpPr>
          <p:cNvPr id="14" name="Slide Number Placeholder 10">
            <a:extLst>
              <a:ext uri="{FF2B5EF4-FFF2-40B4-BE49-F238E27FC236}">
                <a16:creationId xmlns:a16="http://schemas.microsoft.com/office/drawing/2014/main" id="{E0F1C12B-9EB9-FE1B-AB88-7BE231F05675}"/>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10</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358695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nior healthcare assistance in a home - an elder navajo stock pictures, royalty-free photos &amp; images">
            <a:extLst>
              <a:ext uri="{FF2B5EF4-FFF2-40B4-BE49-F238E27FC236}">
                <a16:creationId xmlns:a16="http://schemas.microsoft.com/office/drawing/2014/main" id="{507F9F89-FFA8-6283-586D-83D1E06A76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08" t="-211" r="28037" b="1822"/>
          <a:stretch/>
        </p:blipFill>
        <p:spPr bwMode="auto">
          <a:xfrm>
            <a:off x="7609267" y="-2"/>
            <a:ext cx="4585120"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FA1349-ECD7-2995-03B5-BA99297E5756}"/>
              </a:ext>
            </a:extLst>
          </p:cNvPr>
          <p:cNvSpPr txBox="1"/>
          <p:nvPr/>
        </p:nvSpPr>
        <p:spPr>
          <a:xfrm>
            <a:off x="1631003" y="2196063"/>
            <a:ext cx="5697643" cy="4154984"/>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400" dirty="0">
                <a:latin typeface="Arvo" panose="02000000000000000000" pitchFamily="2" charset="77"/>
              </a:rPr>
              <a:t>Provide individuals with information about pharmaceutical companies’ Patient Assistance Programs</a:t>
            </a:r>
          </a:p>
          <a:p>
            <a:pPr marL="800100" lvl="1" indent="-342900">
              <a:buFont typeface="Arial" panose="020B0604020202020204" pitchFamily="34" charset="0"/>
              <a:buChar char="•"/>
            </a:pPr>
            <a:r>
              <a:rPr lang="en-US" sz="2400" dirty="0">
                <a:latin typeface="Arvo" panose="02000000000000000000" pitchFamily="2" charset="77"/>
              </a:rPr>
              <a:t>Connect with resources that help pay for medications</a:t>
            </a:r>
          </a:p>
          <a:p>
            <a:pPr marL="800100" lvl="1" indent="-342900">
              <a:buFont typeface="Arial" panose="020B0604020202020204" pitchFamily="34" charset="0"/>
              <a:buChar char="•"/>
            </a:pPr>
            <a:r>
              <a:rPr lang="en-US" sz="2400" dirty="0">
                <a:latin typeface="Arvo" panose="02000000000000000000" pitchFamily="2" charset="77"/>
              </a:rPr>
              <a:t>Assist uninsured and under-insured individuals obtain the medications they need at a cost they can afford</a:t>
            </a:r>
          </a:p>
          <a:p>
            <a:pPr marL="800100" lvl="1" indent="-342900">
              <a:buFont typeface="Arial" panose="020B0604020202020204" pitchFamily="34" charset="0"/>
              <a:buChar char="•"/>
            </a:pPr>
            <a:endParaRPr lang="en-US" sz="2400" dirty="0">
              <a:latin typeface="Arvo" panose="02000000000000000000" pitchFamily="2" charset="77"/>
            </a:endParaRPr>
          </a:p>
        </p:txBody>
      </p:sp>
      <p:sp>
        <p:nvSpPr>
          <p:cNvPr id="13" name="Title 6">
            <a:extLst>
              <a:ext uri="{FF2B5EF4-FFF2-40B4-BE49-F238E27FC236}">
                <a16:creationId xmlns:a16="http://schemas.microsoft.com/office/drawing/2014/main" id="{BA6073AA-3084-1DAF-FDB2-FBE8AFF1FA54}"/>
              </a:ext>
            </a:extLst>
          </p:cNvPr>
          <p:cNvSpPr txBox="1">
            <a:spLocks/>
          </p:cNvSpPr>
          <p:nvPr/>
        </p:nvSpPr>
        <p:spPr>
          <a:xfrm>
            <a:off x="2239684" y="768536"/>
            <a:ext cx="5369584"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Prescription Drug Assistance</a:t>
            </a:r>
            <a:endParaRPr lang="en-US" dirty="0"/>
          </a:p>
        </p:txBody>
      </p:sp>
      <p:sp>
        <p:nvSpPr>
          <p:cNvPr id="17" name="Slide Number Placeholder 10">
            <a:extLst>
              <a:ext uri="{FF2B5EF4-FFF2-40B4-BE49-F238E27FC236}">
                <a16:creationId xmlns:a16="http://schemas.microsoft.com/office/drawing/2014/main" id="{DFEDFDE6-91B1-264E-742F-4586A903AAD5}"/>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11</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328809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andpa and grandson portrait - an elder navajo stock pictures, royalty-free photos &amp; images">
            <a:extLst>
              <a:ext uri="{FF2B5EF4-FFF2-40B4-BE49-F238E27FC236}">
                <a16:creationId xmlns:a16="http://schemas.microsoft.com/office/drawing/2014/main" id="{CFB11BF7-20DC-0A37-F0E2-0E87D05CB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69" t="1" r="19385" b="429"/>
          <a:stretch/>
        </p:blipFill>
        <p:spPr bwMode="auto">
          <a:xfrm>
            <a:off x="7606880" y="14729"/>
            <a:ext cx="4585120" cy="682854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6">
            <a:extLst>
              <a:ext uri="{FF2B5EF4-FFF2-40B4-BE49-F238E27FC236}">
                <a16:creationId xmlns:a16="http://schemas.microsoft.com/office/drawing/2014/main" id="{828090AF-BCC9-103E-21ED-4642932B514F}"/>
              </a:ext>
            </a:extLst>
          </p:cNvPr>
          <p:cNvSpPr txBox="1">
            <a:spLocks/>
          </p:cNvSpPr>
          <p:nvPr/>
        </p:nvSpPr>
        <p:spPr>
          <a:xfrm>
            <a:off x="2239684" y="768536"/>
            <a:ext cx="5369584" cy="711285"/>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Why Enroll in Medicare?</a:t>
            </a:r>
            <a:endParaRPr lang="en-US" dirty="0"/>
          </a:p>
        </p:txBody>
      </p:sp>
      <p:sp>
        <p:nvSpPr>
          <p:cNvPr id="9" name="TextBox 8">
            <a:extLst>
              <a:ext uri="{FF2B5EF4-FFF2-40B4-BE49-F238E27FC236}">
                <a16:creationId xmlns:a16="http://schemas.microsoft.com/office/drawing/2014/main" id="{8FCC1F72-0F0A-4754-3F10-1B43CAF436E1}"/>
              </a:ext>
            </a:extLst>
          </p:cNvPr>
          <p:cNvSpPr txBox="1"/>
          <p:nvPr/>
        </p:nvSpPr>
        <p:spPr>
          <a:xfrm>
            <a:off x="1631003" y="2196063"/>
            <a:ext cx="5697643" cy="4093428"/>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dirty="0">
                <a:latin typeface="Arvo" panose="02000000000000000000" pitchFamily="2" charset="77"/>
              </a:rPr>
              <a:t>American Indians have a lower than average life expectancy and higher rates of many health issues</a:t>
            </a:r>
          </a:p>
          <a:p>
            <a:pPr marL="800100" lvl="1" indent="-342900">
              <a:buFont typeface="Arial" panose="020B0604020202020204" pitchFamily="34" charset="0"/>
              <a:buChar char="•"/>
            </a:pPr>
            <a:r>
              <a:rPr lang="en-US" sz="2000" dirty="0">
                <a:latin typeface="Arvo" panose="02000000000000000000" pitchFamily="2" charset="77"/>
              </a:rPr>
              <a:t>There are disparities in the access to health care and amount spent on care that contribute to negative health outcomes</a:t>
            </a:r>
          </a:p>
          <a:p>
            <a:pPr marL="800100" lvl="1" indent="-342900">
              <a:buFont typeface="Arial" panose="020B0604020202020204" pitchFamily="34" charset="0"/>
              <a:buChar char="•"/>
            </a:pPr>
            <a:r>
              <a:rPr lang="en-US" sz="2000" dirty="0">
                <a:latin typeface="Arvo" panose="02000000000000000000" pitchFamily="2" charset="77"/>
              </a:rPr>
              <a:t>In 2019 the per capita personal health care expenditure in the IHS user population was $4,078.  In comparison, in 2017 the US national average was $9,726</a:t>
            </a:r>
          </a:p>
          <a:p>
            <a:pPr marL="800100" lvl="1" indent="-342900">
              <a:buFont typeface="Arial" panose="020B0604020202020204" pitchFamily="34" charset="0"/>
              <a:buChar char="•"/>
            </a:pPr>
            <a:endParaRPr lang="en-US" sz="2000" dirty="0">
              <a:latin typeface="Arvo" panose="02000000000000000000" pitchFamily="2" charset="77"/>
            </a:endParaRPr>
          </a:p>
        </p:txBody>
      </p:sp>
      <p:sp>
        <p:nvSpPr>
          <p:cNvPr id="17" name="Slide Number Placeholder 10">
            <a:extLst>
              <a:ext uri="{FF2B5EF4-FFF2-40B4-BE49-F238E27FC236}">
                <a16:creationId xmlns:a16="http://schemas.microsoft.com/office/drawing/2014/main" id="{A7935CD5-8C2F-0FD4-365A-A50D1A5BF12A}"/>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12</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5670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ndpa braiding his grandson hair the traditional way - an elder navajo stock pictures, royalty-free photos &amp; images">
            <a:extLst>
              <a:ext uri="{FF2B5EF4-FFF2-40B4-BE49-F238E27FC236}">
                <a16:creationId xmlns:a16="http://schemas.microsoft.com/office/drawing/2014/main" id="{51960D5B-AE13-7B85-27FB-5A9E77AC1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96" t="1838" r="22873" b="2691"/>
          <a:stretch/>
        </p:blipFill>
        <p:spPr bwMode="auto">
          <a:xfrm>
            <a:off x="7606880" y="14729"/>
            <a:ext cx="4585120" cy="682854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0">
            <a:extLst>
              <a:ext uri="{FF2B5EF4-FFF2-40B4-BE49-F238E27FC236}">
                <a16:creationId xmlns:a16="http://schemas.microsoft.com/office/drawing/2014/main" id="{5C744AA1-01E5-C97F-32BC-8D067EA3E073}"/>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13</a:t>
            </a:fld>
            <a:endParaRPr lang="en-US" sz="1600" dirty="0">
              <a:solidFill>
                <a:schemeClr val="bg1"/>
              </a:solidFill>
              <a:latin typeface="Bebas Neue" panose="020B0606020202050201" pitchFamily="34" charset="0"/>
            </a:endParaRPr>
          </a:p>
        </p:txBody>
      </p:sp>
      <p:sp>
        <p:nvSpPr>
          <p:cNvPr id="13" name="Title 6">
            <a:extLst>
              <a:ext uri="{FF2B5EF4-FFF2-40B4-BE49-F238E27FC236}">
                <a16:creationId xmlns:a16="http://schemas.microsoft.com/office/drawing/2014/main" id="{61AAE685-7ABA-EC31-1125-39F1BBAF55F1}"/>
              </a:ext>
            </a:extLst>
          </p:cNvPr>
          <p:cNvSpPr txBox="1">
            <a:spLocks/>
          </p:cNvSpPr>
          <p:nvPr/>
        </p:nvSpPr>
        <p:spPr>
          <a:xfrm>
            <a:off x="2239684" y="768536"/>
            <a:ext cx="5369584" cy="711285"/>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Why Enroll in Medicare?</a:t>
            </a:r>
            <a:endParaRPr lang="en-US" dirty="0"/>
          </a:p>
        </p:txBody>
      </p:sp>
      <p:sp>
        <p:nvSpPr>
          <p:cNvPr id="14" name="TextBox 13">
            <a:extLst>
              <a:ext uri="{FF2B5EF4-FFF2-40B4-BE49-F238E27FC236}">
                <a16:creationId xmlns:a16="http://schemas.microsoft.com/office/drawing/2014/main" id="{BF59CEA0-F873-2645-095E-766549296A44}"/>
              </a:ext>
            </a:extLst>
          </p:cNvPr>
          <p:cNvSpPr txBox="1"/>
          <p:nvPr/>
        </p:nvSpPr>
        <p:spPr>
          <a:xfrm>
            <a:off x="1631003" y="2196063"/>
            <a:ext cx="5697643" cy="3785652"/>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dirty="0">
                <a:latin typeface="Arvo" panose="02000000000000000000" pitchFamily="2" charset="77"/>
              </a:rPr>
              <a:t>IHS is not health insurance.  It is a part of the federal government that delivers health care to American Indians and provides funds for tribal and urban services</a:t>
            </a:r>
          </a:p>
          <a:p>
            <a:pPr marL="800100" lvl="1" indent="-342900">
              <a:buFont typeface="Arial" panose="020B0604020202020204" pitchFamily="34" charset="0"/>
              <a:buChar char="•"/>
            </a:pPr>
            <a:r>
              <a:rPr lang="en-US" sz="2000" dirty="0">
                <a:latin typeface="Arvo" panose="02000000000000000000" pitchFamily="2" charset="77"/>
              </a:rPr>
              <a:t>Medicare health insurance increases options for treatment and care</a:t>
            </a:r>
          </a:p>
          <a:p>
            <a:pPr marL="800100" lvl="1" indent="-342900">
              <a:buFont typeface="Arial" panose="020B0604020202020204" pitchFamily="34" charset="0"/>
              <a:buChar char="•"/>
            </a:pPr>
            <a:r>
              <a:rPr lang="en-US" sz="2000" dirty="0">
                <a:latin typeface="Arvo" panose="02000000000000000000" pitchFamily="2" charset="77"/>
              </a:rPr>
              <a:t>It protects the resources in the IHS system, enabling IHS to expand, enhance services, and help more people</a:t>
            </a:r>
          </a:p>
          <a:p>
            <a:pPr marL="800100" lvl="1" indent="-342900">
              <a:buFont typeface="Arial" panose="020B0604020202020204" pitchFamily="34" charset="0"/>
              <a:buChar char="•"/>
            </a:pPr>
            <a:endParaRPr lang="en-US" sz="2000" dirty="0">
              <a:latin typeface="Arvo" panose="02000000000000000000" pitchFamily="2" charset="77"/>
            </a:endParaRPr>
          </a:p>
        </p:txBody>
      </p:sp>
    </p:spTree>
    <p:extLst>
      <p:ext uri="{BB962C8B-B14F-4D97-AF65-F5344CB8AC3E}">
        <p14:creationId xmlns:p14="http://schemas.microsoft.com/office/powerpoint/2010/main" val="74165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4E6ECB-6F95-6BBA-63B6-1E5E294434B5}"/>
              </a:ext>
            </a:extLst>
          </p:cNvPr>
          <p:cNvSpPr/>
          <p:nvPr/>
        </p:nvSpPr>
        <p:spPr>
          <a:xfrm>
            <a:off x="2057634" y="2865744"/>
            <a:ext cx="8334255" cy="2577660"/>
          </a:xfrm>
          <a:prstGeom prst="rect">
            <a:avLst/>
          </a:prstGeom>
          <a:solidFill>
            <a:srgbClr val="482E59">
              <a:alpha val="15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dirty="0">
              <a:solidFill>
                <a:srgbClr val="000000"/>
              </a:solidFill>
              <a:latin typeface="Arvo" panose="02000000000000000000" pitchFamily="2" charset="77"/>
              <a:cs typeface="Calibri"/>
            </a:endParaRPr>
          </a:p>
        </p:txBody>
      </p:sp>
      <p:sp>
        <p:nvSpPr>
          <p:cNvPr id="2" name="Slide Number Placeholder 10">
            <a:extLst>
              <a:ext uri="{FF2B5EF4-FFF2-40B4-BE49-F238E27FC236}">
                <a16:creationId xmlns:a16="http://schemas.microsoft.com/office/drawing/2014/main" id="{643E3391-EFC5-805D-46F1-5F8CEDE975EC}"/>
              </a:ext>
            </a:extLst>
          </p:cNvPr>
          <p:cNvSpPr txBox="1">
            <a:spLocks/>
          </p:cNvSpPr>
          <p:nvPr/>
        </p:nvSpPr>
        <p:spPr>
          <a:xfrm>
            <a:off x="8814881" y="64781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14</a:t>
            </a:fld>
            <a:endParaRPr lang="en-US" sz="1600" dirty="0">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E07E1009-3BEE-AE9F-9FC9-12B90635886C}"/>
              </a:ext>
            </a:extLst>
          </p:cNvPr>
          <p:cNvSpPr txBox="1"/>
          <p:nvPr/>
        </p:nvSpPr>
        <p:spPr>
          <a:xfrm>
            <a:off x="1107264" y="2162299"/>
            <a:ext cx="9982244" cy="400110"/>
          </a:xfrm>
          <a:prstGeom prst="rect">
            <a:avLst/>
          </a:prstGeom>
          <a:noFill/>
        </p:spPr>
        <p:txBody>
          <a:bodyPr wrap="square" lIns="91440" tIns="45720" rIns="91440" bIns="45720" rtlCol="0" anchor="t">
            <a:spAutoFit/>
          </a:bodyPr>
          <a:lstStyle/>
          <a:p>
            <a:pPr algn="ctr"/>
            <a:r>
              <a:rPr lang="en-US" altLang="en-US" sz="2000" b="1" dirty="0">
                <a:solidFill>
                  <a:srgbClr val="482E59"/>
                </a:solidFill>
                <a:latin typeface="Arvo" panose="02000000000000000000" pitchFamily="2" charset="77"/>
                <a:cs typeface="Times New Roman" panose="02020603050405020304" pitchFamily="18" charset="0"/>
              </a:rPr>
              <a:t>Medicare is health insurance for:</a:t>
            </a:r>
            <a:endParaRPr lang="en-US" sz="2000" b="1" dirty="0">
              <a:solidFill>
                <a:srgbClr val="482E59"/>
              </a:solidFill>
              <a:latin typeface="Arvo" panose="02000000000000000000" pitchFamily="2" charset="77"/>
              <a:cs typeface="Calibri"/>
            </a:endParaRPr>
          </a:p>
        </p:txBody>
      </p:sp>
      <p:sp>
        <p:nvSpPr>
          <p:cNvPr id="3" name="TextBox 2">
            <a:extLst>
              <a:ext uri="{FF2B5EF4-FFF2-40B4-BE49-F238E27FC236}">
                <a16:creationId xmlns:a16="http://schemas.microsoft.com/office/drawing/2014/main" id="{D2FA0BC1-6A72-6538-E43F-654B17F032B7}"/>
              </a:ext>
            </a:extLst>
          </p:cNvPr>
          <p:cNvSpPr txBox="1"/>
          <p:nvPr/>
        </p:nvSpPr>
        <p:spPr>
          <a:xfrm>
            <a:off x="2731381" y="3053237"/>
            <a:ext cx="8867164" cy="2554545"/>
          </a:xfrm>
          <a:prstGeom prst="rect">
            <a:avLst/>
          </a:prstGeom>
          <a:noFill/>
        </p:spPr>
        <p:txBody>
          <a:bodyPr wrap="square" lIns="91440" tIns="45720" rIns="91440" bIns="45720" rtlCol="0" anchor="t">
            <a:spAutoFit/>
          </a:bodyPr>
          <a:lstStyle/>
          <a:p>
            <a:pPr marL="514350" indent="-514350" eaLnBrk="1" hangingPunct="1">
              <a:buFont typeface="Arial" panose="020B0604020202020204" pitchFamily="34" charset="0"/>
              <a:buAutoNum type="arabicPeriod"/>
            </a:pPr>
            <a:r>
              <a:rPr lang="en-US" altLang="en-US" sz="2000" dirty="0">
                <a:latin typeface="Arvo" panose="02000000000000000000" pitchFamily="2" charset="77"/>
              </a:rPr>
              <a:t>Adults 65 or older</a:t>
            </a:r>
          </a:p>
          <a:p>
            <a:pPr marL="514350" indent="-514350" eaLnBrk="1" hangingPunct="1">
              <a:buFont typeface="Arial" panose="020B0604020202020204" pitchFamily="34" charset="0"/>
              <a:buAutoNum type="arabicPeriod"/>
            </a:pPr>
            <a:endParaRPr lang="en-US" altLang="en-US" sz="2000" dirty="0">
              <a:latin typeface="Arvo" panose="02000000000000000000" pitchFamily="2" charset="77"/>
            </a:endParaRPr>
          </a:p>
          <a:p>
            <a:pPr marL="514350" indent="-514350" eaLnBrk="1" hangingPunct="1">
              <a:buFont typeface="Arial" panose="020B0604020202020204" pitchFamily="34" charset="0"/>
              <a:buAutoNum type="arabicPeriod"/>
            </a:pPr>
            <a:r>
              <a:rPr lang="en-US" altLang="en-US" sz="2000" dirty="0">
                <a:latin typeface="Arvo" panose="02000000000000000000" pitchFamily="2" charset="77"/>
              </a:rPr>
              <a:t>Younger adults with certain disabilities</a:t>
            </a:r>
          </a:p>
          <a:p>
            <a:pPr marL="514350" indent="-514350" eaLnBrk="1" hangingPunct="1">
              <a:buFont typeface="Arial" panose="020B0604020202020204" pitchFamily="34" charset="0"/>
              <a:buAutoNum type="arabicPeriod" startAt="3"/>
            </a:pPr>
            <a:endParaRPr lang="en-US" altLang="en-US" sz="2000" dirty="0">
              <a:latin typeface="Arvo" panose="02000000000000000000" pitchFamily="2" charset="77"/>
            </a:endParaRPr>
          </a:p>
          <a:p>
            <a:pPr marL="514350" indent="-514350" eaLnBrk="1" hangingPunct="1">
              <a:buFont typeface="Arial" panose="020B0604020202020204" pitchFamily="34" charset="0"/>
              <a:buAutoNum type="arabicPeriod" startAt="3"/>
            </a:pPr>
            <a:r>
              <a:rPr lang="en-US" altLang="en-US" sz="2000" dirty="0">
                <a:latin typeface="Arvo" panose="02000000000000000000" pitchFamily="2" charset="77"/>
              </a:rPr>
              <a:t>Anyone with End-Stage Renal Disease (ESRD)</a:t>
            </a:r>
          </a:p>
          <a:p>
            <a:pPr marL="514350" indent="-514350" eaLnBrk="1" hangingPunct="1">
              <a:buFont typeface="Arial" panose="020B0604020202020204" pitchFamily="34" charset="0"/>
              <a:buAutoNum type="arabicPeriod" startAt="3"/>
            </a:pPr>
            <a:endParaRPr lang="en-US" altLang="en-US" sz="2000" dirty="0">
              <a:latin typeface="Arvo" panose="02000000000000000000" pitchFamily="2" charset="77"/>
            </a:endParaRPr>
          </a:p>
          <a:p>
            <a:pPr marL="514350" indent="-514350" eaLnBrk="1" hangingPunct="1">
              <a:buFont typeface="Arial" panose="020B0604020202020204" pitchFamily="34" charset="0"/>
              <a:buAutoNum type="arabicPeriod" startAt="3"/>
            </a:pPr>
            <a:r>
              <a:rPr lang="en-US" altLang="en-US" sz="2000" dirty="0">
                <a:latin typeface="Arvo" panose="02000000000000000000" pitchFamily="2" charset="77"/>
              </a:rPr>
              <a:t>Anyone with Amyotrophic Lateral Sclerosis (ALS)</a:t>
            </a:r>
          </a:p>
          <a:p>
            <a:pPr algn="ctr"/>
            <a:endParaRPr lang="en-US" dirty="0">
              <a:latin typeface="Arvo" panose="02000000000000000000" pitchFamily="2" charset="77"/>
              <a:cs typeface="Calibri"/>
            </a:endParaRPr>
          </a:p>
        </p:txBody>
      </p:sp>
      <p:sp>
        <p:nvSpPr>
          <p:cNvPr id="8" name="Title 6">
            <a:extLst>
              <a:ext uri="{FF2B5EF4-FFF2-40B4-BE49-F238E27FC236}">
                <a16:creationId xmlns:a16="http://schemas.microsoft.com/office/drawing/2014/main" id="{2E5BDE5E-B1AE-2A35-681F-0FE65EFBAB89}"/>
              </a:ext>
            </a:extLst>
          </p:cNvPr>
          <p:cNvSpPr txBox="1">
            <a:spLocks/>
          </p:cNvSpPr>
          <p:nvPr/>
        </p:nvSpPr>
        <p:spPr>
          <a:xfrm>
            <a:off x="416043" y="1312661"/>
            <a:ext cx="11364685" cy="946413"/>
          </a:xfrm>
          <a:prstGeom prst="rect">
            <a:avLst/>
          </a:prstGeom>
          <a:noFill/>
        </p:spPr>
        <p:txBody>
          <a:bodyPr vert="horz" wrap="square" lIns="91440" tIns="45720" rIns="91440" bIns="45720" rtlCol="0" anchor="t">
            <a:spAutoFit/>
          </a:bodyPr>
          <a:lstStyle>
            <a:lvl1pPr algn="ctr" defTabSz="914400" rtl="0" eaLnBrk="1" latinLnBrk="0" hangingPunct="1">
              <a:lnSpc>
                <a:spcPct val="90000"/>
              </a:lnSpc>
              <a:spcBef>
                <a:spcPct val="0"/>
              </a:spcBef>
              <a:buNone/>
              <a:defRPr sz="6000" b="1" kern="1200">
                <a:solidFill>
                  <a:srgbClr val="F55750"/>
                </a:solidFill>
                <a:latin typeface="Arvo" panose="02000000000000000000" pitchFamily="2" charset="0"/>
                <a:ea typeface="+mj-ea"/>
                <a:cs typeface="+mj-cs"/>
              </a:defRPr>
            </a:lvl1pPr>
          </a:lstStyle>
          <a:p>
            <a:r>
              <a:rPr lang="en-US" b="0" dirty="0">
                <a:solidFill>
                  <a:srgbClr val="482E59"/>
                </a:solidFill>
                <a:latin typeface="Bebas Neue" panose="020B0606020202050201" pitchFamily="34" charset="0"/>
              </a:rPr>
              <a:t>Medicare 101</a:t>
            </a:r>
            <a:endParaRPr lang="en-US" sz="6600" b="0" dirty="0">
              <a:solidFill>
                <a:srgbClr val="482E59"/>
              </a:solidFill>
              <a:latin typeface="Bebas Neue" panose="020B0606020202050201" pitchFamily="34" charset="0"/>
            </a:endParaRPr>
          </a:p>
        </p:txBody>
      </p:sp>
    </p:spTree>
    <p:extLst>
      <p:ext uri="{BB962C8B-B14F-4D97-AF65-F5344CB8AC3E}">
        <p14:creationId xmlns:p14="http://schemas.microsoft.com/office/powerpoint/2010/main" val="330971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nior couple sitting at a table in their hogan,  looking over each candidate, voting their choices and signing the ballot - an elder navajo stock pictures, royalty-free photos &amp; images">
            <a:extLst>
              <a:ext uri="{FF2B5EF4-FFF2-40B4-BE49-F238E27FC236}">
                <a16:creationId xmlns:a16="http://schemas.microsoft.com/office/drawing/2014/main" id="{0F826FC1-A135-7ADE-6921-51C5E6CA92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99" r="34433" b="216"/>
          <a:stretch/>
        </p:blipFill>
        <p:spPr bwMode="auto">
          <a:xfrm>
            <a:off x="7606880" y="14729"/>
            <a:ext cx="4585120" cy="682854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6">
            <a:extLst>
              <a:ext uri="{FF2B5EF4-FFF2-40B4-BE49-F238E27FC236}">
                <a16:creationId xmlns:a16="http://schemas.microsoft.com/office/drawing/2014/main" id="{C6CB5D9E-5B78-3967-F3BD-DC7166919DAF}"/>
              </a:ext>
            </a:extLst>
          </p:cNvPr>
          <p:cNvSpPr txBox="1">
            <a:spLocks/>
          </p:cNvSpPr>
          <p:nvPr/>
        </p:nvSpPr>
        <p:spPr>
          <a:xfrm>
            <a:off x="2239684" y="768536"/>
            <a:ext cx="5369584"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How Part B benefits AI/AN Beneficiaries</a:t>
            </a:r>
            <a:endParaRPr lang="en-US" dirty="0"/>
          </a:p>
        </p:txBody>
      </p:sp>
      <p:sp>
        <p:nvSpPr>
          <p:cNvPr id="16" name="TextBox 15">
            <a:extLst>
              <a:ext uri="{FF2B5EF4-FFF2-40B4-BE49-F238E27FC236}">
                <a16:creationId xmlns:a16="http://schemas.microsoft.com/office/drawing/2014/main" id="{6E915DE2-E568-BF0D-F329-3EA61B22C259}"/>
              </a:ext>
            </a:extLst>
          </p:cNvPr>
          <p:cNvSpPr txBox="1"/>
          <p:nvPr/>
        </p:nvSpPr>
        <p:spPr>
          <a:xfrm>
            <a:off x="2239684" y="2386448"/>
            <a:ext cx="4872316" cy="2339102"/>
          </a:xfrm>
          <a:prstGeom prst="rect">
            <a:avLst/>
          </a:prstGeom>
          <a:noFill/>
        </p:spPr>
        <p:txBody>
          <a:bodyPr wrap="square" lIns="91440" tIns="45720" rIns="91440" bIns="45720" rtlCol="0" anchor="t">
            <a:spAutoFit/>
          </a:body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Expanded access to primary care providers and specialists outside of IHS</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Get covered services without IHS Purchased/Referred Care authorization</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Get covered health care services</a:t>
            </a:r>
            <a:r>
              <a:rPr kumimoji="0" lang="en-US" sz="2000" u="none" strike="noStrike" kern="1200" cap="none" spc="0" normalizeH="0" baseline="0" noProof="0" dirty="0">
                <a:ln>
                  <a:noFill/>
                </a:ln>
                <a:solidFill>
                  <a:srgbClr val="00B050"/>
                </a:solidFill>
                <a:effectLst/>
                <a:uLnTx/>
                <a:uFillTx/>
                <a:latin typeface="Arvo" panose="02000000000000000000" pitchFamily="2" charset="77"/>
                <a:ea typeface="+mn-ea"/>
                <a:cs typeface="+mn-cs"/>
              </a:rPr>
              <a:t> </a:t>
            </a: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when away from home service area</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Avoid Part B late enrollment penalty</a:t>
            </a:r>
            <a:endParaRPr kumimoji="0" lang="en-US" sz="2000" u="none" strike="sngStrike" kern="1200" cap="none" spc="0" normalizeH="0" baseline="0" noProof="0" dirty="0">
              <a:ln>
                <a:noFill/>
              </a:ln>
              <a:solidFill>
                <a:prstClr val="black"/>
              </a:solidFill>
              <a:effectLst/>
              <a:uLnTx/>
              <a:uFillTx/>
              <a:latin typeface="Arvo" panose="02000000000000000000" pitchFamily="2" charset="77"/>
              <a:ea typeface="+mn-ea"/>
              <a:cs typeface="+mn-cs"/>
            </a:endParaRPr>
          </a:p>
        </p:txBody>
      </p:sp>
      <p:sp>
        <p:nvSpPr>
          <p:cNvPr id="19" name="Slide Number Placeholder 10">
            <a:extLst>
              <a:ext uri="{FF2B5EF4-FFF2-40B4-BE49-F238E27FC236}">
                <a16:creationId xmlns:a16="http://schemas.microsoft.com/office/drawing/2014/main" id="{1C8173B9-EE6E-63A5-210D-B8AB1EE166C3}"/>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15</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185626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ealthcare help - an elder navajo stock pictures, royalty-free photos &amp; images">
            <a:extLst>
              <a:ext uri="{FF2B5EF4-FFF2-40B4-BE49-F238E27FC236}">
                <a16:creationId xmlns:a16="http://schemas.microsoft.com/office/drawing/2014/main" id="{23CAB996-2246-4810-E54F-2F55BDF23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99" r="21033" b="216"/>
          <a:stretch/>
        </p:blipFill>
        <p:spPr bwMode="auto">
          <a:xfrm>
            <a:off x="7606880" y="14728"/>
            <a:ext cx="4585120" cy="682854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6">
            <a:extLst>
              <a:ext uri="{FF2B5EF4-FFF2-40B4-BE49-F238E27FC236}">
                <a16:creationId xmlns:a16="http://schemas.microsoft.com/office/drawing/2014/main" id="{35468AE2-7450-6E83-7316-9C39207973EF}"/>
              </a:ext>
            </a:extLst>
          </p:cNvPr>
          <p:cNvSpPr txBox="1">
            <a:spLocks/>
          </p:cNvSpPr>
          <p:nvPr/>
        </p:nvSpPr>
        <p:spPr>
          <a:xfrm>
            <a:off x="2239684" y="768536"/>
            <a:ext cx="5369584"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How Part D benefits AI/AN Beneficiaries</a:t>
            </a:r>
            <a:endParaRPr lang="en-US" dirty="0"/>
          </a:p>
        </p:txBody>
      </p:sp>
      <p:sp>
        <p:nvSpPr>
          <p:cNvPr id="16" name="TextBox 15">
            <a:extLst>
              <a:ext uri="{FF2B5EF4-FFF2-40B4-BE49-F238E27FC236}">
                <a16:creationId xmlns:a16="http://schemas.microsoft.com/office/drawing/2014/main" id="{98060D13-6240-CF0C-0BD2-7DF70BCE4989}"/>
              </a:ext>
            </a:extLst>
          </p:cNvPr>
          <p:cNvSpPr txBox="1"/>
          <p:nvPr/>
        </p:nvSpPr>
        <p:spPr>
          <a:xfrm>
            <a:off x="2239684" y="2386448"/>
            <a:ext cx="4872316" cy="3170099"/>
          </a:xfrm>
          <a:prstGeom prst="rect">
            <a:avLst/>
          </a:prstGeom>
          <a:noFill/>
        </p:spPr>
        <p:txBody>
          <a:bodyPr wrap="square" lIns="91440" tIns="45720" rIns="91440" bIns="45720" rtlCol="0" anchor="t">
            <a:spAutoFit/>
          </a:body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Expanded access to medications that may not be available through IHS</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Get medication covered after hours and on weekends when IHS pharmacy is closed</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Get covered medications when away from home service area</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Avoid Part D late enrollment penalty</a:t>
            </a:r>
            <a:endParaRPr kumimoji="0" lang="en-US" sz="2000" u="none" strike="sngStrike" kern="1200" cap="none" spc="0" normalizeH="0" baseline="0" noProof="0" dirty="0">
              <a:ln>
                <a:noFill/>
              </a:ln>
              <a:solidFill>
                <a:prstClr val="black"/>
              </a:solidFill>
              <a:effectLst/>
              <a:uLnTx/>
              <a:uFillTx/>
              <a:latin typeface="Arvo" panose="02000000000000000000" pitchFamily="2" charset="77"/>
              <a:ea typeface="+mn-ea"/>
              <a:cs typeface="+mn-cs"/>
            </a:endParaRPr>
          </a:p>
        </p:txBody>
      </p:sp>
      <p:sp>
        <p:nvSpPr>
          <p:cNvPr id="17" name="Slide Number Placeholder 10">
            <a:extLst>
              <a:ext uri="{FF2B5EF4-FFF2-40B4-BE49-F238E27FC236}">
                <a16:creationId xmlns:a16="http://schemas.microsoft.com/office/drawing/2014/main" id="{23155D90-EF9C-3FD3-7A09-CEC904875473}"/>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16</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28030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avajo senior couple in monument valley - an elder navajo stock pictures, royalty-free photos &amp; images">
            <a:extLst>
              <a:ext uri="{FF2B5EF4-FFF2-40B4-BE49-F238E27FC236}">
                <a16:creationId xmlns:a16="http://schemas.microsoft.com/office/drawing/2014/main" id="{BB1463EC-6668-334D-D10A-2244E61948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54" r="26779" b="216"/>
          <a:stretch/>
        </p:blipFill>
        <p:spPr bwMode="auto">
          <a:xfrm>
            <a:off x="7606880" y="14726"/>
            <a:ext cx="4585120" cy="682854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BA03BF19-F941-8CC2-5539-13D4299CBF16}"/>
              </a:ext>
            </a:extLst>
          </p:cNvPr>
          <p:cNvSpPr txBox="1">
            <a:spLocks/>
          </p:cNvSpPr>
          <p:nvPr/>
        </p:nvSpPr>
        <p:spPr>
          <a:xfrm>
            <a:off x="2239684" y="768536"/>
            <a:ext cx="4097616"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How Medicare benefits IHS:</a:t>
            </a:r>
            <a:endParaRPr lang="en-US" dirty="0"/>
          </a:p>
        </p:txBody>
      </p:sp>
      <p:sp>
        <p:nvSpPr>
          <p:cNvPr id="13" name="TextBox 12">
            <a:extLst>
              <a:ext uri="{FF2B5EF4-FFF2-40B4-BE49-F238E27FC236}">
                <a16:creationId xmlns:a16="http://schemas.microsoft.com/office/drawing/2014/main" id="{0A85BA0B-FBC5-FBDB-A8C5-27E41CB7BEEA}"/>
              </a:ext>
            </a:extLst>
          </p:cNvPr>
          <p:cNvSpPr txBox="1"/>
          <p:nvPr/>
        </p:nvSpPr>
        <p:spPr>
          <a:xfrm>
            <a:off x="2239684" y="2386448"/>
            <a:ext cx="4872316" cy="3821559"/>
          </a:xfrm>
          <a:prstGeom prst="rect">
            <a:avLst/>
          </a:prstGeom>
          <a:noFill/>
        </p:spPr>
        <p:txBody>
          <a:bodyPr wrap="square" lIns="91440" tIns="45720" rIns="91440" bIns="45720" rtlCol="0" anchor="t">
            <a:spAutoFit/>
          </a:bodyPr>
          <a:lstStyle/>
          <a:p>
            <a:pPr marL="342900" marR="0" lvl="0" indent="-342900" algn="l" defTabSz="68580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Depending on the type of coverage, beneficiary may still get  health care at IHS or local clinic, and the Indian health program can bill Medicare for care and prescriptions</a:t>
            </a:r>
          </a:p>
          <a:p>
            <a:pPr marL="342900" marR="0" lvl="0" indent="-342900" algn="l" defTabSz="68580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Money saved by billing Medicare can be used to expand and improve services for the community</a:t>
            </a:r>
          </a:p>
          <a:p>
            <a:pPr marL="342900" marR="0" lvl="0" indent="-342900" algn="l" defTabSz="68580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The IHS budget only meets about half of the need, so enrollment in Medicare helps expand needed care</a:t>
            </a:r>
          </a:p>
        </p:txBody>
      </p:sp>
      <p:sp>
        <p:nvSpPr>
          <p:cNvPr id="17" name="Slide Number Placeholder 10">
            <a:extLst>
              <a:ext uri="{FF2B5EF4-FFF2-40B4-BE49-F238E27FC236}">
                <a16:creationId xmlns:a16="http://schemas.microsoft.com/office/drawing/2014/main" id="{D3A49273-0435-FE00-F6B5-1AC02716525E}"/>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17</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314293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enior healthcare assistance in a home - an elder navajo stock pictures, royalty-free photos &amp; images">
            <a:extLst>
              <a:ext uri="{FF2B5EF4-FFF2-40B4-BE49-F238E27FC236}">
                <a16:creationId xmlns:a16="http://schemas.microsoft.com/office/drawing/2014/main" id="{4ECB5E8E-05D4-E3BB-242F-BA85A1E0F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9" r="46284"/>
          <a:stretch/>
        </p:blipFill>
        <p:spPr bwMode="auto">
          <a:xfrm>
            <a:off x="7606880" y="14722"/>
            <a:ext cx="4588115" cy="68432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E9CDC0B5-81E7-70E0-340B-DC2747A98D97}"/>
              </a:ext>
            </a:extLst>
          </p:cNvPr>
          <p:cNvSpPr txBox="1">
            <a:spLocks/>
          </p:cNvSpPr>
          <p:nvPr/>
        </p:nvSpPr>
        <p:spPr>
          <a:xfrm>
            <a:off x="2239684" y="768536"/>
            <a:ext cx="4097616"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Medicaid and Indian Health Services</a:t>
            </a:r>
            <a:endParaRPr lang="en-US" dirty="0"/>
          </a:p>
        </p:txBody>
      </p:sp>
      <p:sp>
        <p:nvSpPr>
          <p:cNvPr id="13" name="TextBox 12">
            <a:extLst>
              <a:ext uri="{FF2B5EF4-FFF2-40B4-BE49-F238E27FC236}">
                <a16:creationId xmlns:a16="http://schemas.microsoft.com/office/drawing/2014/main" id="{66A4801E-0E86-1716-787E-1874474FBA96}"/>
              </a:ext>
            </a:extLst>
          </p:cNvPr>
          <p:cNvSpPr txBox="1"/>
          <p:nvPr/>
        </p:nvSpPr>
        <p:spPr>
          <a:xfrm>
            <a:off x="2239684" y="2386448"/>
            <a:ext cx="4872316" cy="3442994"/>
          </a:xfrm>
          <a:prstGeom prst="rect">
            <a:avLst/>
          </a:prstGeom>
          <a:noFill/>
        </p:spPr>
        <p:txBody>
          <a:bodyPr wrap="square" lIns="91440" tIns="45720" rIns="91440" bIns="45720" rtlCol="0" anchor="t">
            <a:spAutoFit/>
          </a:body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IHS and CMS strongly encourage AI/AN to enroll in Medicaid</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Adult MAGI</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CHIP</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Medicare Savings Program (MSP)</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Home and Community-Based Waiver Programs for caregiving services</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Any other program for which they might be eligible</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Preserves resources and allows for expanded services</a:t>
            </a:r>
          </a:p>
        </p:txBody>
      </p:sp>
      <p:sp>
        <p:nvSpPr>
          <p:cNvPr id="14" name="Slide Number Placeholder 10">
            <a:extLst>
              <a:ext uri="{FF2B5EF4-FFF2-40B4-BE49-F238E27FC236}">
                <a16:creationId xmlns:a16="http://schemas.microsoft.com/office/drawing/2014/main" id="{5210BB88-0B6D-25AC-7502-3EBEB66ECBDB}"/>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18</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96054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AVAJO WOMAN AND GRANDCHILD STANDING IN DOORWAY OF HOGAN IN MONUMENT VALLEY ARIZONA USA">
            <a:extLst>
              <a:ext uri="{FF2B5EF4-FFF2-40B4-BE49-F238E27FC236}">
                <a16:creationId xmlns:a16="http://schemas.microsoft.com/office/drawing/2014/main" id="{AC70A844-4DEB-0E23-8F75-C5CF6D4EA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17"/>
          <a:stretch/>
        </p:blipFill>
        <p:spPr bwMode="auto">
          <a:xfrm>
            <a:off x="7603885" y="0"/>
            <a:ext cx="4588115"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3A41BDE2-4CA4-7E4A-342E-3E86C95C6295}"/>
              </a:ext>
            </a:extLst>
          </p:cNvPr>
          <p:cNvSpPr txBox="1">
            <a:spLocks/>
          </p:cNvSpPr>
          <p:nvPr/>
        </p:nvSpPr>
        <p:spPr>
          <a:xfrm>
            <a:off x="2239684" y="768536"/>
            <a:ext cx="5024716" cy="2539478"/>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Medicaid Asset and Income Exclusions </a:t>
            </a:r>
            <a:br>
              <a:rPr lang="en-US" b="0" dirty="0">
                <a:latin typeface="Bebas Neue" panose="020B0606020202050201" pitchFamily="34" charset="0"/>
              </a:rPr>
            </a:br>
            <a:r>
              <a:rPr lang="en-US" b="0" dirty="0">
                <a:latin typeface="Bebas Neue" panose="020B0606020202050201" pitchFamily="34" charset="0"/>
              </a:rPr>
              <a:t>for American Indians/Alaska Natives</a:t>
            </a:r>
            <a:endParaRPr lang="en-US" dirty="0"/>
          </a:p>
        </p:txBody>
      </p:sp>
      <p:sp>
        <p:nvSpPr>
          <p:cNvPr id="13" name="TextBox 12">
            <a:extLst>
              <a:ext uri="{FF2B5EF4-FFF2-40B4-BE49-F238E27FC236}">
                <a16:creationId xmlns:a16="http://schemas.microsoft.com/office/drawing/2014/main" id="{535308C9-E282-8CC2-437F-774591586E4C}"/>
              </a:ext>
            </a:extLst>
          </p:cNvPr>
          <p:cNvSpPr txBox="1"/>
          <p:nvPr/>
        </p:nvSpPr>
        <p:spPr>
          <a:xfrm>
            <a:off x="2239684" y="3419099"/>
            <a:ext cx="4784590" cy="3091103"/>
          </a:xfrm>
          <a:prstGeom prst="rect">
            <a:avLst/>
          </a:prstGeom>
          <a:noFill/>
        </p:spPr>
        <p:txBody>
          <a:bodyPr wrap="square" lIns="91440" tIns="45720" rIns="91440" bIns="45720" rtlCol="0" anchor="t">
            <a:spAutoFit/>
          </a:bodyPr>
          <a:lstStyle/>
          <a:p>
            <a:pPr marR="0" lvl="0" algn="l" defTabSz="685800" rtl="0" eaLnBrk="1" fontAlgn="auto" latinLnBrk="0" hangingPunct="1">
              <a:lnSpc>
                <a:spcPct val="90000"/>
              </a:lnSpc>
              <a:spcBef>
                <a:spcPts val="750"/>
              </a:spcBef>
              <a:spcAft>
                <a:spcPts val="0"/>
              </a:spcAft>
              <a:buClrTx/>
              <a:buSzTx/>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The following are NOT counted when determining eligibility for Medicaid and/or MSPs:</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Indian Trust income </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Individual Indian Money accounts</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Real property within reservation boundaries</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Natural resource interests within reservation boundaries</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prstClr val="black"/>
                </a:solidFill>
                <a:effectLst/>
                <a:uLnTx/>
                <a:uFillTx/>
                <a:latin typeface="Arvo" panose="02000000000000000000" pitchFamily="2" charset="77"/>
                <a:ea typeface="+mn-ea"/>
                <a:cs typeface="+mn-cs"/>
              </a:rPr>
              <a:t>Items of traditional or cultural relevance</a:t>
            </a:r>
          </a:p>
        </p:txBody>
      </p:sp>
      <p:sp>
        <p:nvSpPr>
          <p:cNvPr id="14" name="Slide Number Placeholder 10">
            <a:extLst>
              <a:ext uri="{FF2B5EF4-FFF2-40B4-BE49-F238E27FC236}">
                <a16:creationId xmlns:a16="http://schemas.microsoft.com/office/drawing/2014/main" id="{FA1BF45C-A2C2-CEA3-AB68-3DC22BB4FF9F}"/>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19</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231100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938816" y="514351"/>
            <a:ext cx="3838923" cy="1015663"/>
          </a:xfrm>
          <a:prstGeom prst="rect">
            <a:avLst/>
          </a:prstGeom>
          <a:noFill/>
        </p:spPr>
        <p:txBody>
          <a:bodyPr wrap="square" rtlCol="0">
            <a:spAutoFit/>
          </a:bodyPr>
          <a:lstStyle/>
          <a:p>
            <a:r>
              <a:rPr lang="en-US" sz="6000" dirty="0">
                <a:solidFill>
                  <a:srgbClr val="482E59"/>
                </a:solidFill>
                <a:latin typeface="Bebas Neue" panose="020B0606020202050201" pitchFamily="34" charset="77"/>
              </a:rPr>
              <a:t>OVERVIEW</a:t>
            </a:r>
          </a:p>
        </p:txBody>
      </p:sp>
      <p:sp>
        <p:nvSpPr>
          <p:cNvPr id="4" name="Title 1">
            <a:extLst>
              <a:ext uri="{FF2B5EF4-FFF2-40B4-BE49-F238E27FC236}">
                <a16:creationId xmlns:a16="http://schemas.microsoft.com/office/drawing/2014/main" id="{2C970DB3-FD02-1E48-948A-F218AE7740C1}"/>
              </a:ext>
            </a:extLst>
          </p:cNvPr>
          <p:cNvSpPr txBox="1">
            <a:spLocks/>
          </p:cNvSpPr>
          <p:nvPr/>
        </p:nvSpPr>
        <p:spPr>
          <a:xfrm>
            <a:off x="938816" y="1718217"/>
            <a:ext cx="6136354" cy="4625432"/>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sz="2400" b="0" dirty="0"/>
              <a:t>By the end of this presentation, you will have:</a:t>
            </a:r>
          </a:p>
          <a:p>
            <a:endParaRPr lang="en-US" sz="2400" b="0" dirty="0"/>
          </a:p>
          <a:p>
            <a:pPr marL="342900" indent="-342900">
              <a:buFont typeface="Arial" panose="020B0604020202020204" pitchFamily="34" charset="0"/>
              <a:buChar char="•"/>
            </a:pPr>
            <a:r>
              <a:rPr lang="en-US" sz="2400" b="0" dirty="0"/>
              <a:t>Overview of Aging and Long-Term Services</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Overview of ARDC Resource Center</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Introduction to important consumer assistance programs SHIP and SMO</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Overview of how Medicare works with IHS</a:t>
            </a:r>
          </a:p>
          <a:p>
            <a:endParaRPr lang="en-US" sz="2400" b="0" dirty="0"/>
          </a:p>
          <a:p>
            <a:endParaRPr lang="en-US" sz="2400" b="0" dirty="0"/>
          </a:p>
          <a:p>
            <a:endParaRPr lang="en-US" sz="2400" b="0" dirty="0"/>
          </a:p>
        </p:txBody>
      </p:sp>
      <p:pic>
        <p:nvPicPr>
          <p:cNvPr id="8" name="Picture 7" descr="A person in a hat reading a book&#10;&#10;Description automatically generated">
            <a:extLst>
              <a:ext uri="{FF2B5EF4-FFF2-40B4-BE49-F238E27FC236}">
                <a16:creationId xmlns:a16="http://schemas.microsoft.com/office/drawing/2014/main" id="{812DF3EF-0AED-7095-849A-740A5321E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428" y="0"/>
            <a:ext cx="4572572" cy="6858000"/>
          </a:xfrm>
          <a:prstGeom prst="rect">
            <a:avLst/>
          </a:prstGeom>
        </p:spPr>
      </p:pic>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Slide Number Placeholder 10">
            <a:extLst>
              <a:ext uri="{FF2B5EF4-FFF2-40B4-BE49-F238E27FC236}">
                <a16:creationId xmlns:a16="http://schemas.microsoft.com/office/drawing/2014/main" id="{6828F724-F37A-A931-D8AE-AE9F7C6C2515}"/>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2</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234587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4E6ECB-6F95-6BBA-63B6-1E5E294434B5}"/>
              </a:ext>
            </a:extLst>
          </p:cNvPr>
          <p:cNvSpPr/>
          <p:nvPr/>
        </p:nvSpPr>
        <p:spPr>
          <a:xfrm>
            <a:off x="558800" y="1956513"/>
            <a:ext cx="10999280" cy="3136348"/>
          </a:xfrm>
          <a:prstGeom prst="rect">
            <a:avLst/>
          </a:prstGeom>
          <a:solidFill>
            <a:srgbClr val="482E59">
              <a:alpha val="15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dirty="0">
              <a:solidFill>
                <a:srgbClr val="000000"/>
              </a:solidFill>
              <a:latin typeface="Arvo" panose="02000000000000000000" pitchFamily="2" charset="77"/>
              <a:cs typeface="Calibri"/>
            </a:endParaRPr>
          </a:p>
        </p:txBody>
      </p:sp>
      <p:sp>
        <p:nvSpPr>
          <p:cNvPr id="8" name="Title 6">
            <a:extLst>
              <a:ext uri="{FF2B5EF4-FFF2-40B4-BE49-F238E27FC236}">
                <a16:creationId xmlns:a16="http://schemas.microsoft.com/office/drawing/2014/main" id="{2E5BDE5E-B1AE-2A35-681F-0FE65EFBAB89}"/>
              </a:ext>
            </a:extLst>
          </p:cNvPr>
          <p:cNvSpPr txBox="1">
            <a:spLocks/>
          </p:cNvSpPr>
          <p:nvPr/>
        </p:nvSpPr>
        <p:spPr>
          <a:xfrm>
            <a:off x="416043" y="818728"/>
            <a:ext cx="11364685" cy="946413"/>
          </a:xfrm>
          <a:prstGeom prst="rect">
            <a:avLst/>
          </a:prstGeom>
          <a:noFill/>
        </p:spPr>
        <p:txBody>
          <a:bodyPr vert="horz" wrap="square" lIns="91440" tIns="45720" rIns="91440" bIns="45720" rtlCol="0" anchor="t">
            <a:spAutoFit/>
          </a:bodyPr>
          <a:lstStyle>
            <a:lvl1pPr algn="ctr" defTabSz="914400" rtl="0" eaLnBrk="1" latinLnBrk="0" hangingPunct="1">
              <a:lnSpc>
                <a:spcPct val="90000"/>
              </a:lnSpc>
              <a:spcBef>
                <a:spcPct val="0"/>
              </a:spcBef>
              <a:buNone/>
              <a:defRPr sz="6000" b="1" kern="1200">
                <a:solidFill>
                  <a:srgbClr val="F55750"/>
                </a:solidFill>
                <a:latin typeface="Arvo" panose="02000000000000000000" pitchFamily="2" charset="0"/>
                <a:ea typeface="+mj-ea"/>
                <a:cs typeface="+mj-cs"/>
              </a:defRPr>
            </a:lvl1pPr>
          </a:lstStyle>
          <a:p>
            <a:r>
              <a:rPr lang="en-US" b="0" dirty="0">
                <a:solidFill>
                  <a:srgbClr val="482E59"/>
                </a:solidFill>
                <a:latin typeface="Bebas Neue" panose="020B0606020202050201" pitchFamily="34" charset="0"/>
              </a:rPr>
              <a:t>Get the Assistance You Need</a:t>
            </a:r>
            <a:endParaRPr lang="en-US" sz="6600" b="0" dirty="0">
              <a:solidFill>
                <a:srgbClr val="482E59"/>
              </a:solidFill>
              <a:latin typeface="Bebas Neue" panose="020B0606020202050201" pitchFamily="34" charset="0"/>
            </a:endParaRPr>
          </a:p>
        </p:txBody>
      </p:sp>
      <p:sp>
        <p:nvSpPr>
          <p:cNvPr id="6" name="TextBox 5">
            <a:extLst>
              <a:ext uri="{FF2B5EF4-FFF2-40B4-BE49-F238E27FC236}">
                <a16:creationId xmlns:a16="http://schemas.microsoft.com/office/drawing/2014/main" id="{7918B284-7FD0-311E-3B7D-1134DE48768A}"/>
              </a:ext>
            </a:extLst>
          </p:cNvPr>
          <p:cNvSpPr txBox="1"/>
          <p:nvPr/>
        </p:nvSpPr>
        <p:spPr>
          <a:xfrm>
            <a:off x="1087082" y="2407549"/>
            <a:ext cx="4885384" cy="2410916"/>
          </a:xfrm>
          <a:prstGeom prst="rect">
            <a:avLst/>
          </a:prstGeom>
          <a:noFill/>
        </p:spPr>
        <p:txBody>
          <a:bodyPr wrap="square" lIns="91440" tIns="45720" rIns="91440" bIns="45720" rtlCol="0" anchor="t">
            <a:spAutoFit/>
          </a:bodyPr>
          <a:lstStyle/>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Options Counseling</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Low Income Programs</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Information and Assistance</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Healthy and Independent Living</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Medicaid Turquoise Care (effective July 1, 2024) </a:t>
            </a:r>
          </a:p>
          <a:p>
            <a:pPr marL="342900" indent="-342900">
              <a:buFont typeface="Arial" panose="020B0604020202020204" pitchFamily="34" charset="0"/>
              <a:buChar char="•"/>
            </a:pPr>
            <a:endParaRPr lang="en-US" sz="1600" dirty="0">
              <a:latin typeface="Arvo" panose="02000000000000000000" pitchFamily="2" charset="77"/>
              <a:cs typeface="Calibri"/>
            </a:endParaRPr>
          </a:p>
        </p:txBody>
      </p:sp>
      <p:sp>
        <p:nvSpPr>
          <p:cNvPr id="7" name="TextBox 6">
            <a:extLst>
              <a:ext uri="{FF2B5EF4-FFF2-40B4-BE49-F238E27FC236}">
                <a16:creationId xmlns:a16="http://schemas.microsoft.com/office/drawing/2014/main" id="{0C1E76DC-6ADF-80B6-146D-E5394B9B53F4}"/>
              </a:ext>
            </a:extLst>
          </p:cNvPr>
          <p:cNvSpPr txBox="1"/>
          <p:nvPr/>
        </p:nvSpPr>
        <p:spPr>
          <a:xfrm>
            <a:off x="6090413" y="2407549"/>
            <a:ext cx="5448935" cy="2164695"/>
          </a:xfrm>
          <a:prstGeom prst="rect">
            <a:avLst/>
          </a:prstGeom>
          <a:noFill/>
        </p:spPr>
        <p:txBody>
          <a:bodyPr wrap="square" lIns="91440" tIns="45720" rIns="91440" bIns="45720" rtlCol="0" anchor="t">
            <a:spAutoFit/>
          </a:bodyPr>
          <a:lstStyle/>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SHIP expert Medicare information</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SMP Medicare fraud information</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Prescription Drug Assistance (PDA)</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Community Information and Education</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rvo" panose="02000000000000000000" pitchFamily="2" charset="77"/>
                <a:ea typeface="+mn-ea"/>
                <a:cs typeface="+mn-cs"/>
              </a:rPr>
              <a:t>Web Chat</a:t>
            </a:r>
          </a:p>
        </p:txBody>
      </p:sp>
      <p:sp>
        <p:nvSpPr>
          <p:cNvPr id="11" name="Slide Number Placeholder 10">
            <a:extLst>
              <a:ext uri="{FF2B5EF4-FFF2-40B4-BE49-F238E27FC236}">
                <a16:creationId xmlns:a16="http://schemas.microsoft.com/office/drawing/2014/main" id="{836D698C-062D-BF29-22C2-9CF2B9BEF90B}"/>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20</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282128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E18665-1C1F-0345-5E04-FA7CFD15FCFA}"/>
              </a:ext>
            </a:extLst>
          </p:cNvPr>
          <p:cNvSpPr/>
          <p:nvPr/>
        </p:nvSpPr>
        <p:spPr>
          <a:xfrm>
            <a:off x="6108192" y="0"/>
            <a:ext cx="6096000" cy="6858000"/>
          </a:xfrm>
          <a:prstGeom prst="rect">
            <a:avLst/>
          </a:prstGeom>
          <a:solidFill>
            <a:srgbClr val="482E59">
              <a:alpha val="649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5DFC048-4960-5AC4-4268-DB49E69E9011}"/>
              </a:ext>
            </a:extLst>
          </p:cNvPr>
          <p:cNvSpPr/>
          <p:nvPr/>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6890870" y="768350"/>
            <a:ext cx="4456579" cy="1777410"/>
          </a:xfrm>
          <a:prstGeom prst="rect">
            <a:avLst/>
          </a:prstGeom>
          <a:noFill/>
        </p:spPr>
        <p:txBody>
          <a:bodyPr wrap="square" lIns="91440" tIns="45720" rIns="91440" bIns="45720" rtlCol="0" anchor="t">
            <a:spAutoFit/>
          </a:bodyPr>
          <a:lstStyle/>
          <a:p>
            <a:pPr>
              <a:buFontTx/>
              <a:buNone/>
            </a:pPr>
            <a:r>
              <a:rPr kumimoji="0" lang="en-US" sz="6000" b="0" u="none" strike="noStrike" kern="1200" cap="none" spc="0" normalizeH="0" baseline="0" noProof="0" dirty="0">
                <a:ln>
                  <a:noFill/>
                </a:ln>
                <a:effectLst/>
                <a:uLnTx/>
                <a:uFillTx/>
                <a:latin typeface="Bebas Neue" panose="020B0606020202050201" pitchFamily="34" charset="0"/>
              </a:rPr>
              <a:t>Other ALTSD Programs</a:t>
            </a:r>
            <a:endParaRPr lang="en-US" sz="6000" b="1" u="sng" dirty="0">
              <a:latin typeface="Bebas Neue" panose="020B0606020202050201" pitchFamily="34" charset="0"/>
            </a:endParaRPr>
          </a:p>
        </p:txBody>
      </p:sp>
      <p:sp>
        <p:nvSpPr>
          <p:cNvPr id="12" name="TextBox 11">
            <a:extLst>
              <a:ext uri="{FF2B5EF4-FFF2-40B4-BE49-F238E27FC236}">
                <a16:creationId xmlns:a16="http://schemas.microsoft.com/office/drawing/2014/main" id="{63BCCC82-274B-F813-5D8A-34BFC1E7C927}"/>
              </a:ext>
            </a:extLst>
          </p:cNvPr>
          <p:cNvSpPr txBox="1"/>
          <p:nvPr/>
        </p:nvSpPr>
        <p:spPr>
          <a:xfrm>
            <a:off x="6890870" y="2724958"/>
            <a:ext cx="4870206" cy="3114699"/>
          </a:xfrm>
          <a:prstGeom prst="rect">
            <a:avLst/>
          </a:prstGeom>
          <a:noFill/>
        </p:spPr>
        <p:txBody>
          <a:bodyPr wrap="square" lIns="91440" tIns="45720" rIns="91440" bIns="45720" rtlCol="0" anchor="t">
            <a:spAutoFit/>
          </a:bodyPr>
          <a:lstStyle/>
          <a:p>
            <a:pPr marL="457200" marR="0" lvl="0" indent="-457200" algn="l" defTabSz="6858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bg1"/>
                </a:solidFill>
                <a:effectLst/>
                <a:uLnTx/>
                <a:uFillTx/>
                <a:latin typeface="Arvo" panose="02000000000000000000" pitchFamily="2" charset="77"/>
                <a:ea typeface="+mn-ea"/>
                <a:cs typeface="+mn-cs"/>
              </a:rPr>
              <a:t>Adult Protective Services</a:t>
            </a:r>
          </a:p>
          <a:p>
            <a:pPr marL="457200" marR="0" lvl="0" indent="-457200" algn="l" defTabSz="6858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bg1"/>
                </a:solidFill>
                <a:effectLst/>
                <a:uLnTx/>
                <a:uFillTx/>
                <a:latin typeface="Arvo" panose="02000000000000000000" pitchFamily="2" charset="77"/>
                <a:ea typeface="+mn-ea"/>
                <a:cs typeface="+mn-cs"/>
              </a:rPr>
              <a:t>Long-Term Care Ombudsman</a:t>
            </a:r>
          </a:p>
          <a:p>
            <a:pPr marL="457200" marR="0" lvl="0" indent="-457200" algn="l" defTabSz="6858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bg1"/>
                </a:solidFill>
                <a:effectLst/>
                <a:uLnTx/>
                <a:uFillTx/>
                <a:latin typeface="Arvo" panose="02000000000000000000" pitchFamily="2" charset="77"/>
                <a:ea typeface="+mn-ea"/>
                <a:cs typeface="+mn-cs"/>
              </a:rPr>
              <a:t>Area Agency on Aging</a:t>
            </a:r>
          </a:p>
          <a:p>
            <a:pPr marL="457200" marR="0" lvl="0" indent="-457200" algn="l" defTabSz="6858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bg1"/>
                </a:solidFill>
                <a:effectLst/>
                <a:uLnTx/>
                <a:uFillTx/>
                <a:latin typeface="Arvo" panose="02000000000000000000" pitchFamily="2" charset="77"/>
                <a:ea typeface="+mn-ea"/>
                <a:cs typeface="+mn-cs"/>
              </a:rPr>
              <a:t>Office of Indian Elder Affairs</a:t>
            </a:r>
          </a:p>
        </p:txBody>
      </p:sp>
      <p:sp>
        <p:nvSpPr>
          <p:cNvPr id="16" name="Slide Number Placeholder 10">
            <a:extLst>
              <a:ext uri="{FF2B5EF4-FFF2-40B4-BE49-F238E27FC236}">
                <a16:creationId xmlns:a16="http://schemas.microsoft.com/office/drawing/2014/main" id="{7AFD2257-E6E9-C503-1251-BAB6F32EF1AF}"/>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21</a:t>
            </a:fld>
            <a:endParaRPr lang="en-US" sz="1600" dirty="0">
              <a:solidFill>
                <a:schemeClr val="bg1"/>
              </a:solidFill>
              <a:latin typeface="Bebas Neue" panose="020B0606020202050201" pitchFamily="34" charset="0"/>
            </a:endParaRPr>
          </a:p>
        </p:txBody>
      </p:sp>
      <p:pic>
        <p:nvPicPr>
          <p:cNvPr id="2" name="Picture 1" descr="A picture containing logo&#10;&#10;Description automatically generated">
            <a:extLst>
              <a:ext uri="{FF2B5EF4-FFF2-40B4-BE49-F238E27FC236}">
                <a16:creationId xmlns:a16="http://schemas.microsoft.com/office/drawing/2014/main" id="{AFF17826-96A6-CA93-3178-A971A9D61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1" y="504092"/>
            <a:ext cx="4388874" cy="5200637"/>
          </a:xfrm>
          <a:prstGeom prst="rect">
            <a:avLst/>
          </a:prstGeom>
        </p:spPr>
      </p:pic>
    </p:spTree>
    <p:extLst>
      <p:ext uri="{BB962C8B-B14F-4D97-AF65-F5344CB8AC3E}">
        <p14:creationId xmlns:p14="http://schemas.microsoft.com/office/powerpoint/2010/main" val="244638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E18665-1C1F-0345-5E04-FA7CFD15FCFA}"/>
              </a:ext>
            </a:extLst>
          </p:cNvPr>
          <p:cNvSpPr/>
          <p:nvPr/>
        </p:nvSpPr>
        <p:spPr>
          <a:xfrm>
            <a:off x="6108192" y="0"/>
            <a:ext cx="6096000" cy="6858000"/>
          </a:xfrm>
          <a:prstGeom prst="rect">
            <a:avLst/>
          </a:prstGeom>
          <a:solidFill>
            <a:srgbClr val="482E59">
              <a:alpha val="649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5DFC048-4960-5AC4-4268-DB49E69E9011}"/>
              </a:ext>
            </a:extLst>
          </p:cNvPr>
          <p:cNvSpPr/>
          <p:nvPr/>
        </p:nvSpPr>
        <p:spPr>
          <a:xfrm>
            <a:off x="12192"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6890871" y="768350"/>
            <a:ext cx="3618634" cy="1777410"/>
          </a:xfrm>
          <a:prstGeom prst="rect">
            <a:avLst/>
          </a:prstGeom>
          <a:noFill/>
        </p:spPr>
        <p:txBody>
          <a:bodyPr wrap="square" lIns="91440" tIns="45720" rIns="91440" bIns="45720" rtlCol="0" anchor="t">
            <a:spAutoFit/>
          </a:bodyPr>
          <a:lstStyle/>
          <a:p>
            <a:pPr>
              <a:buFontTx/>
              <a:buNone/>
            </a:pPr>
            <a:r>
              <a:rPr kumimoji="0" lang="en-US" sz="6000" b="0" u="none" strike="noStrike" kern="1200" cap="none" spc="0" normalizeH="0" baseline="0" noProof="0" dirty="0">
                <a:ln>
                  <a:noFill/>
                </a:ln>
                <a:effectLst/>
                <a:uLnTx/>
                <a:uFillTx/>
                <a:latin typeface="Bebas Neue" panose="020B0606020202050201" pitchFamily="34" charset="0"/>
              </a:rPr>
              <a:t>Want to learn more?</a:t>
            </a:r>
            <a:endParaRPr lang="en-US" sz="6000" b="1" u="sng" dirty="0">
              <a:latin typeface="Bebas Neue" panose="020B0606020202050201" pitchFamily="34" charset="0"/>
            </a:endParaRPr>
          </a:p>
        </p:txBody>
      </p:sp>
      <p:sp>
        <p:nvSpPr>
          <p:cNvPr id="12" name="TextBox 11">
            <a:extLst>
              <a:ext uri="{FF2B5EF4-FFF2-40B4-BE49-F238E27FC236}">
                <a16:creationId xmlns:a16="http://schemas.microsoft.com/office/drawing/2014/main" id="{63BCCC82-274B-F813-5D8A-34BFC1E7C927}"/>
              </a:ext>
            </a:extLst>
          </p:cNvPr>
          <p:cNvSpPr txBox="1"/>
          <p:nvPr/>
        </p:nvSpPr>
        <p:spPr>
          <a:xfrm>
            <a:off x="6890870" y="2724958"/>
            <a:ext cx="4870206" cy="3250505"/>
          </a:xfrm>
          <a:prstGeom prst="rect">
            <a:avLst/>
          </a:prstGeom>
          <a:noFill/>
        </p:spPr>
        <p:txBody>
          <a:bodyPr wrap="square" lIns="91440" tIns="45720" rIns="91440" bIns="45720" rtlCol="0" anchor="t">
            <a:spAutoFit/>
          </a:bodyPr>
          <a:lstStyle/>
          <a:p>
            <a:pPr marR="0" lvl="0" algn="l" defTabSz="685800" rtl="0" eaLnBrk="1" fontAlgn="base" latinLnBrk="0" hangingPunct="1">
              <a:lnSpc>
                <a:spcPct val="150000"/>
              </a:lnSpc>
              <a:spcBef>
                <a:spcPts val="750"/>
              </a:spcBef>
              <a:spcAft>
                <a:spcPts val="0"/>
              </a:spcAft>
              <a:buClrTx/>
              <a:buSzTx/>
              <a:tabLst/>
              <a:defRPr/>
            </a:pPr>
            <a:r>
              <a:rPr kumimoji="0" lang="en-US" sz="2800" b="0" u="none" strike="noStrike" kern="1200" cap="none" spc="0" normalizeH="0" baseline="0" noProof="0" dirty="0">
                <a:ln>
                  <a:noFill/>
                </a:ln>
                <a:solidFill>
                  <a:schemeClr val="bg1"/>
                </a:solidFill>
                <a:effectLst/>
                <a:uLnTx/>
                <a:uFillTx/>
                <a:latin typeface="Arvo" panose="02000000000000000000" pitchFamily="2" charset="77"/>
                <a:ea typeface="+mj-ea"/>
                <a:cs typeface="+mj-cs"/>
              </a:rPr>
              <a:t>Visit the ALTSD YouTube channel for workshops, tutorials, and more at</a:t>
            </a:r>
            <a:br>
              <a:rPr kumimoji="0" lang="en-US" sz="2800" b="0" u="none" strike="noStrike" kern="1200" cap="none" spc="0" normalizeH="0" baseline="0" noProof="0" dirty="0">
                <a:ln>
                  <a:noFill/>
                </a:ln>
                <a:solidFill>
                  <a:schemeClr val="bg1"/>
                </a:solidFill>
                <a:effectLst/>
                <a:uLnTx/>
                <a:uFillTx/>
                <a:latin typeface="Arvo" panose="02000000000000000000" pitchFamily="2" charset="77"/>
                <a:ea typeface="+mj-ea"/>
                <a:cs typeface="+mj-cs"/>
              </a:rPr>
            </a:br>
            <a:r>
              <a:rPr kumimoji="0" lang="en-US" sz="2800" b="0" u="none" strike="noStrike" kern="1200" cap="none" spc="0" normalizeH="0" baseline="0" noProof="0" dirty="0">
                <a:ln>
                  <a:noFill/>
                </a:ln>
                <a:solidFill>
                  <a:srgbClr val="AAD7D1"/>
                </a:solidFill>
                <a:effectLst/>
                <a:uLnTx/>
                <a:uFillTx/>
                <a:latin typeface="Arvo" panose="02000000000000000000" pitchFamily="2" charset="77"/>
                <a:ea typeface="+mj-ea"/>
                <a:cs typeface="+mj-cs"/>
                <a:hlinkClick r:id="rId2">
                  <a:extLst>
                    <a:ext uri="{A12FA001-AC4F-418D-AE19-62706E023703}">
                      <ahyp:hlinkClr xmlns:ahyp="http://schemas.microsoft.com/office/drawing/2018/hyperlinkcolor" val="tx"/>
                    </a:ext>
                  </a:extLst>
                </a:hlinkClick>
              </a:rPr>
              <a:t>ALTSD New Mexico State - YouTube</a:t>
            </a:r>
            <a:endParaRPr kumimoji="0" lang="en-US" sz="2800" u="none" strike="noStrike" kern="1200" cap="none" spc="0" normalizeH="0" baseline="0" noProof="0" dirty="0">
              <a:ln>
                <a:noFill/>
              </a:ln>
              <a:solidFill>
                <a:srgbClr val="AAD7D1"/>
              </a:solidFill>
              <a:effectLst/>
              <a:uLnTx/>
              <a:uFillTx/>
              <a:latin typeface="Arvo" panose="02000000000000000000" pitchFamily="2" charset="77"/>
              <a:ea typeface="+mn-ea"/>
              <a:cs typeface="+mn-cs"/>
            </a:endParaRPr>
          </a:p>
        </p:txBody>
      </p:sp>
      <p:sp>
        <p:nvSpPr>
          <p:cNvPr id="2" name="Slide Number Placeholder 10">
            <a:extLst>
              <a:ext uri="{FF2B5EF4-FFF2-40B4-BE49-F238E27FC236}">
                <a16:creationId xmlns:a16="http://schemas.microsoft.com/office/drawing/2014/main" id="{972355FC-0DC9-12BF-358A-FFFE115C0877}"/>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22</a:t>
            </a:fld>
            <a:endParaRPr lang="en-US" sz="1600" dirty="0">
              <a:solidFill>
                <a:schemeClr val="bg1"/>
              </a:solidFill>
              <a:latin typeface="Bebas Neue" panose="020B0606020202050201" pitchFamily="34" charset="0"/>
            </a:endParaRPr>
          </a:p>
        </p:txBody>
      </p:sp>
      <p:pic>
        <p:nvPicPr>
          <p:cNvPr id="5" name="Picture 4" descr="A picture containing text&#10;&#10;Description automatically generated">
            <a:extLst>
              <a:ext uri="{FF2B5EF4-FFF2-40B4-BE49-F238E27FC236}">
                <a16:creationId xmlns:a16="http://schemas.microsoft.com/office/drawing/2014/main" id="{06EF9D02-4240-0066-1B13-882DB730A2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25" y="5464602"/>
            <a:ext cx="2525989" cy="1239164"/>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6D87CA66-0978-9130-58FE-487ECF9743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88" y="5226026"/>
            <a:ext cx="2919852" cy="1420995"/>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404E2788-B843-036B-1E60-8297C0CFC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621" y="263965"/>
            <a:ext cx="4388874" cy="5200637"/>
          </a:xfrm>
          <a:prstGeom prst="rect">
            <a:avLst/>
          </a:prstGeom>
        </p:spPr>
      </p:pic>
    </p:spTree>
    <p:extLst>
      <p:ext uri="{BB962C8B-B14F-4D97-AF65-F5344CB8AC3E}">
        <p14:creationId xmlns:p14="http://schemas.microsoft.com/office/powerpoint/2010/main" val="1974933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E18665-1C1F-0345-5E04-FA7CFD15FCFA}"/>
              </a:ext>
            </a:extLst>
          </p:cNvPr>
          <p:cNvSpPr/>
          <p:nvPr/>
        </p:nvSpPr>
        <p:spPr>
          <a:xfrm>
            <a:off x="6108192" y="0"/>
            <a:ext cx="6096000" cy="6858000"/>
          </a:xfrm>
          <a:prstGeom prst="rect">
            <a:avLst/>
          </a:prstGeom>
          <a:solidFill>
            <a:srgbClr val="482E59">
              <a:alpha val="649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5DFC048-4960-5AC4-4268-DB49E69E9011}"/>
              </a:ext>
            </a:extLst>
          </p:cNvPr>
          <p:cNvSpPr/>
          <p:nvPr/>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0">
            <a:extLst>
              <a:ext uri="{FF2B5EF4-FFF2-40B4-BE49-F238E27FC236}">
                <a16:creationId xmlns:a16="http://schemas.microsoft.com/office/drawing/2014/main" id="{972355FC-0DC9-12BF-358A-FFFE115C0877}"/>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23</a:t>
            </a:fld>
            <a:endParaRPr lang="en-US" sz="1600" dirty="0">
              <a:solidFill>
                <a:schemeClr val="bg1"/>
              </a:solidFill>
              <a:latin typeface="Bebas Neue" panose="020B0606020202050201" pitchFamily="34" charset="0"/>
            </a:endParaRPr>
          </a:p>
        </p:txBody>
      </p:sp>
      <p:pic>
        <p:nvPicPr>
          <p:cNvPr id="3" name="Picture 2" descr="A picture containing logo&#10;&#10;Description automatically generated">
            <a:extLst>
              <a:ext uri="{FF2B5EF4-FFF2-40B4-BE49-F238E27FC236}">
                <a16:creationId xmlns:a16="http://schemas.microsoft.com/office/drawing/2014/main" id="{6FB8BC3A-619B-824A-0E14-D6279310D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63" y="664928"/>
            <a:ext cx="4388874" cy="5200637"/>
          </a:xfrm>
          <a:prstGeom prst="rect">
            <a:avLst/>
          </a:prstGeom>
        </p:spPr>
      </p:pic>
      <p:sp>
        <p:nvSpPr>
          <p:cNvPr id="6" name="Rectangle 5">
            <a:extLst>
              <a:ext uri="{FF2B5EF4-FFF2-40B4-BE49-F238E27FC236}">
                <a16:creationId xmlns:a16="http://schemas.microsoft.com/office/drawing/2014/main" id="{61420BFE-FCA6-A9FD-A473-7DCC860FB13C}"/>
              </a:ext>
            </a:extLst>
          </p:cNvPr>
          <p:cNvSpPr/>
          <p:nvPr/>
        </p:nvSpPr>
        <p:spPr>
          <a:xfrm>
            <a:off x="6108192" y="0"/>
            <a:ext cx="6096000" cy="6858000"/>
          </a:xfrm>
          <a:prstGeom prst="rect">
            <a:avLst/>
          </a:prstGeom>
          <a:solidFill>
            <a:srgbClr val="482E59">
              <a:alpha val="649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45D73709-B29C-75F0-B8B7-1359B0E358F8}"/>
              </a:ext>
            </a:extLst>
          </p:cNvPr>
          <p:cNvSpPr txBox="1">
            <a:spLocks noGrp="1"/>
          </p:cNvSpPr>
          <p:nvPr>
            <p:ph type="title"/>
          </p:nvPr>
        </p:nvSpPr>
        <p:spPr>
          <a:xfrm>
            <a:off x="6890871" y="768350"/>
            <a:ext cx="4292944" cy="946413"/>
          </a:xfrm>
          <a:prstGeom prst="rect">
            <a:avLst/>
          </a:prstGeom>
          <a:noFill/>
        </p:spPr>
        <p:txBody>
          <a:bodyPr wrap="square" lIns="91440" tIns="45720" rIns="91440" bIns="45720" rtlCol="0" anchor="t">
            <a:spAutoFit/>
          </a:bodyPr>
          <a:lstStyle/>
          <a:p>
            <a:pPr>
              <a:buFontTx/>
              <a:buNone/>
            </a:pPr>
            <a:r>
              <a:rPr kumimoji="0" lang="en-US" sz="6000" b="0" u="none" strike="noStrike" kern="1200" cap="none" spc="0" normalizeH="0" baseline="0" noProof="0" dirty="0">
                <a:ln>
                  <a:noFill/>
                </a:ln>
                <a:effectLst/>
                <a:uLnTx/>
                <a:uFillTx/>
                <a:latin typeface="Bebas Neue" panose="020B0606020202050201" pitchFamily="34" charset="0"/>
              </a:rPr>
              <a:t>FOR THE LATEST…</a:t>
            </a:r>
            <a:endParaRPr lang="en-US" sz="6000" b="1" u="sng" dirty="0">
              <a:latin typeface="Bebas Neue" panose="020B0606020202050201" pitchFamily="34" charset="0"/>
            </a:endParaRPr>
          </a:p>
        </p:txBody>
      </p:sp>
      <p:sp>
        <p:nvSpPr>
          <p:cNvPr id="11" name="TextBox 10">
            <a:extLst>
              <a:ext uri="{FF2B5EF4-FFF2-40B4-BE49-F238E27FC236}">
                <a16:creationId xmlns:a16="http://schemas.microsoft.com/office/drawing/2014/main" id="{C7B583CC-3767-E3A4-8A01-53124541DE97}"/>
              </a:ext>
            </a:extLst>
          </p:cNvPr>
          <p:cNvSpPr txBox="1"/>
          <p:nvPr/>
        </p:nvSpPr>
        <p:spPr>
          <a:xfrm>
            <a:off x="6890870" y="2724958"/>
            <a:ext cx="4870206" cy="2932085"/>
          </a:xfrm>
          <a:prstGeom prst="rect">
            <a:avLst/>
          </a:prstGeom>
          <a:noFill/>
        </p:spPr>
        <p:txBody>
          <a:bodyPr wrap="square" lIns="91440" tIns="45720" rIns="91440" bIns="45720" rtlCol="0" anchor="t">
            <a:spAutoFit/>
          </a:bodyPr>
          <a:lstStyle/>
          <a:p>
            <a:pPr marR="0" lvl="0" algn="l" defTabSz="685800" rtl="0" eaLnBrk="1" fontAlgn="base" latinLnBrk="0" hangingPunct="1">
              <a:lnSpc>
                <a:spcPct val="90000"/>
              </a:lnSpc>
              <a:spcBef>
                <a:spcPts val="750"/>
              </a:spcBef>
              <a:spcAft>
                <a:spcPts val="0"/>
              </a:spcAft>
              <a:buClrTx/>
              <a:buSzTx/>
              <a:tabLst/>
              <a:defRPr/>
            </a:pPr>
            <a:r>
              <a:rPr kumimoji="0" lang="en-US" sz="28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t>Follow us on Social Media</a:t>
            </a:r>
          </a:p>
          <a:p>
            <a:pPr marR="0" lvl="0" algn="l" defTabSz="685800" rtl="0" eaLnBrk="1" fontAlgn="base" latinLnBrk="0" hangingPunct="1">
              <a:lnSpc>
                <a:spcPct val="90000"/>
              </a:lnSpc>
              <a:spcBef>
                <a:spcPts val="750"/>
              </a:spcBef>
              <a:spcAft>
                <a:spcPts val="0"/>
              </a:spcAft>
              <a:buClrTx/>
              <a:buSzTx/>
              <a:tabLst/>
              <a:defRPr/>
            </a:pPr>
            <a:r>
              <a:rPr kumimoji="0" lang="en-US" sz="2800" b="0" u="none" strike="noStrike" kern="1200" cap="none" spc="0" normalizeH="0" baseline="0" noProof="0" dirty="0">
                <a:ln>
                  <a:noFill/>
                </a:ln>
                <a:solidFill>
                  <a:srgbClr val="AAD7D1"/>
                </a:solidFill>
                <a:effectLst/>
                <a:uLnTx/>
                <a:uFillTx/>
                <a:latin typeface="Arvo" panose="02000000000000000000" pitchFamily="2" charset="77"/>
                <a:ea typeface="+mn-ea"/>
                <a:cs typeface="+mn-cs"/>
              </a:rPr>
              <a:t>@</a:t>
            </a:r>
            <a:r>
              <a:rPr kumimoji="0" lang="en-US" sz="2800" b="0" u="none" strike="noStrike" kern="1200" cap="none" spc="0" normalizeH="0" baseline="0" noProof="0" dirty="0" err="1">
                <a:ln>
                  <a:noFill/>
                </a:ln>
                <a:solidFill>
                  <a:srgbClr val="AAD7D1"/>
                </a:solidFill>
                <a:effectLst/>
                <a:uLnTx/>
                <a:uFillTx/>
                <a:latin typeface="Arvo" panose="02000000000000000000" pitchFamily="2" charset="77"/>
                <a:ea typeface="+mn-ea"/>
                <a:cs typeface="+mn-cs"/>
              </a:rPr>
              <a:t>newmexicoaging</a:t>
            </a:r>
            <a:endParaRPr lang="en-US" sz="2800" dirty="0">
              <a:solidFill>
                <a:schemeClr val="bg1"/>
              </a:solidFill>
              <a:latin typeface="Arvo" panose="02000000000000000000" pitchFamily="2" charset="77"/>
            </a:endParaRPr>
          </a:p>
          <a:p>
            <a:pPr marR="0" lvl="0" algn="l" defTabSz="685800" rtl="0" eaLnBrk="1" fontAlgn="base" latinLnBrk="0" hangingPunct="1">
              <a:lnSpc>
                <a:spcPct val="90000"/>
              </a:lnSpc>
              <a:spcBef>
                <a:spcPts val="750"/>
              </a:spcBef>
              <a:spcAft>
                <a:spcPts val="0"/>
              </a:spcAft>
              <a:buClrTx/>
              <a:buSzTx/>
              <a:tabLst/>
              <a:defRPr/>
            </a:pPr>
            <a:endParaRPr kumimoji="0" lang="en-US" sz="2800" b="0" u="none" strike="noStrike" kern="1200" cap="none" spc="0" normalizeH="0" baseline="0" noProof="0" dirty="0">
              <a:ln>
                <a:noFill/>
              </a:ln>
              <a:solidFill>
                <a:schemeClr val="bg1"/>
              </a:solidFill>
              <a:effectLst/>
              <a:uLnTx/>
              <a:uFillTx/>
              <a:latin typeface="Arvo" panose="02000000000000000000" pitchFamily="2" charset="77"/>
              <a:ea typeface="+mn-ea"/>
              <a:cs typeface="+mn-cs"/>
            </a:endParaRPr>
          </a:p>
          <a:p>
            <a:pPr marR="0" lvl="0" algn="l" defTabSz="685800" rtl="0" eaLnBrk="1" fontAlgn="base" latinLnBrk="0" hangingPunct="1">
              <a:lnSpc>
                <a:spcPct val="90000"/>
              </a:lnSpc>
              <a:spcBef>
                <a:spcPts val="750"/>
              </a:spcBef>
              <a:spcAft>
                <a:spcPts val="0"/>
              </a:spcAft>
              <a:buClrTx/>
              <a:buSzTx/>
              <a:tabLst/>
              <a:defRPr/>
            </a:pPr>
            <a:r>
              <a:rPr kumimoji="0" lang="en-US" sz="28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t>Subscribe to e-news</a:t>
            </a:r>
          </a:p>
          <a:p>
            <a:pPr marR="0" lvl="0" algn="l" defTabSz="685800" rtl="0" eaLnBrk="1" fontAlgn="base" latinLnBrk="0" hangingPunct="1">
              <a:lnSpc>
                <a:spcPct val="90000"/>
              </a:lnSpc>
              <a:spcBef>
                <a:spcPts val="750"/>
              </a:spcBef>
              <a:spcAft>
                <a:spcPts val="0"/>
              </a:spcAft>
              <a:buClrTx/>
              <a:buSzTx/>
              <a:tabLst/>
              <a:defRPr/>
            </a:pPr>
            <a:r>
              <a:rPr kumimoji="0" lang="en-US" sz="2800" b="0" u="sng" strike="noStrike" kern="1200" cap="none" spc="0" normalizeH="0" baseline="0" noProof="0" dirty="0">
                <a:ln>
                  <a:noFill/>
                </a:ln>
                <a:solidFill>
                  <a:srgbClr val="AAD7D1"/>
                </a:solidFill>
                <a:effectLst/>
                <a:uLnTx/>
                <a:uFillTx/>
                <a:latin typeface="Arvo" panose="02000000000000000000" pitchFamily="2" charset="77"/>
                <a:ea typeface="Times New Roman" panose="02020603050405020304" pitchFamily="18" charset="0"/>
                <a:cs typeface="+mn-cs"/>
              </a:rPr>
              <a:t>https://aging.nm.gov/</a:t>
            </a:r>
          </a:p>
          <a:p>
            <a:pPr marR="0" lvl="0" algn="l" defTabSz="685800" rtl="0" eaLnBrk="1" fontAlgn="base" latinLnBrk="0" hangingPunct="1">
              <a:lnSpc>
                <a:spcPct val="90000"/>
              </a:lnSpc>
              <a:spcBef>
                <a:spcPts val="750"/>
              </a:spcBef>
              <a:spcAft>
                <a:spcPts val="0"/>
              </a:spcAft>
              <a:buClrTx/>
              <a:buSzTx/>
              <a:tabLst/>
              <a:defRPr/>
            </a:pPr>
            <a:r>
              <a:rPr kumimoji="0" lang="en-US" sz="2800" b="0" u="sng" strike="noStrike" kern="1200" cap="none" spc="0" normalizeH="0" baseline="0" noProof="0" dirty="0">
                <a:ln>
                  <a:noFill/>
                </a:ln>
                <a:solidFill>
                  <a:srgbClr val="AAD7D1"/>
                </a:solidFill>
                <a:effectLst/>
                <a:uLnTx/>
                <a:uFillTx/>
                <a:latin typeface="Arvo" panose="02000000000000000000" pitchFamily="2" charset="77"/>
                <a:ea typeface="Times New Roman" panose="02020603050405020304" pitchFamily="18" charset="0"/>
                <a:cs typeface="+mn-cs"/>
              </a:rPr>
              <a:t>receive-our-newsletter</a:t>
            </a:r>
            <a:endParaRPr kumimoji="0" lang="en-US" sz="2800" u="none" strike="noStrike" kern="1200" cap="none" spc="0" normalizeH="0" baseline="0" noProof="0" dirty="0">
              <a:ln>
                <a:noFill/>
              </a:ln>
              <a:solidFill>
                <a:srgbClr val="AAD7D1"/>
              </a:solidFill>
              <a:effectLst/>
              <a:uLnTx/>
              <a:uFillTx/>
              <a:latin typeface="Arvo" panose="02000000000000000000" pitchFamily="2" charset="77"/>
              <a:ea typeface="+mn-ea"/>
              <a:cs typeface="+mn-cs"/>
            </a:endParaRPr>
          </a:p>
        </p:txBody>
      </p:sp>
    </p:spTree>
    <p:extLst>
      <p:ext uri="{BB962C8B-B14F-4D97-AF65-F5344CB8AC3E}">
        <p14:creationId xmlns:p14="http://schemas.microsoft.com/office/powerpoint/2010/main" val="9976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F2E0D2FF-7F86-DD1F-EF15-C98581F684CA}"/>
              </a:ext>
            </a:extLst>
          </p:cNvPr>
          <p:cNvSpPr>
            <a:spLocks noGrp="1"/>
          </p:cNvSpPr>
          <p:nvPr>
            <p:ph type="ftr" sz="quarter" idx="11"/>
          </p:nvPr>
        </p:nvSpPr>
        <p:spPr>
          <a:xfrm>
            <a:off x="590334" y="3654977"/>
            <a:ext cx="5922264" cy="365125"/>
          </a:xfrm>
        </p:spPr>
        <p:txBody>
          <a:bodyPr/>
          <a:lstStyle/>
          <a:p>
            <a:pPr marL="171450" marR="0" lvl="0" indent="-171450" algn="l" defTabSz="685800" rtl="0" eaLnBrk="1" fontAlgn="auto" latinLnBrk="0" hangingPunct="1">
              <a:lnSpc>
                <a:spcPct val="90000"/>
              </a:lnSpc>
              <a:spcBef>
                <a:spcPts val="750"/>
              </a:spcBef>
              <a:spcAft>
                <a:spcPts val="0"/>
              </a:spcAft>
              <a:buClrTx/>
              <a:buSzTx/>
              <a:buFontTx/>
              <a:buNone/>
              <a:tabLst/>
              <a:defRPr/>
            </a:pPr>
            <a:endParaRPr kumimoji="0" lang="en-US" sz="2000" u="none" strike="noStrike" kern="1200" cap="none" spc="0" normalizeH="0" baseline="0" noProof="0" dirty="0">
              <a:ln>
                <a:noFill/>
              </a:ln>
              <a:solidFill>
                <a:schemeClr val="bg1"/>
              </a:solidFill>
              <a:effectLst/>
              <a:uLnTx/>
              <a:uFillTx/>
              <a:latin typeface="Arvo" panose="02000000000000000000" pitchFamily="2" charset="77"/>
              <a:ea typeface="+mn-ea"/>
              <a:cs typeface="+mn-cs"/>
              <a:hlinkClick r:id="rId3">
                <a:extLst>
                  <a:ext uri="{A12FA001-AC4F-418D-AE19-62706E023703}">
                    <ahyp:hlinkClr xmlns:ahyp="http://schemas.microsoft.com/office/drawing/2018/hyperlinkcolor" val="tx"/>
                  </a:ext>
                </a:extLst>
              </a:hlinkClick>
            </a:endParaRPr>
          </a:p>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2000" u="none" strike="noStrike" kern="1200" cap="none" spc="0" normalizeH="0" baseline="0" noProof="0" dirty="0">
                <a:ln>
                  <a:noFill/>
                </a:ln>
                <a:solidFill>
                  <a:schemeClr val="bg1"/>
                </a:solidFill>
                <a:effectLst/>
                <a:uLnTx/>
                <a:uFillTx/>
                <a:latin typeface="Arvo" panose="02000000000000000000" pitchFamily="2" charset="77"/>
                <a:ea typeface="+mn-ea"/>
                <a:cs typeface="+mn-cs"/>
                <a:hlinkClick r:id="rId3">
                  <a:extLst>
                    <a:ext uri="{A12FA001-AC4F-418D-AE19-62706E023703}">
                      <ahyp:hlinkClr xmlns:ahyp="http://schemas.microsoft.com/office/drawing/2018/hyperlinkcolor" val="tx"/>
                    </a:ext>
                  </a:extLst>
                </a:hlinkClick>
              </a:rPr>
              <a:t>Stephanie.Gonzales@altsd.nm.gov</a:t>
            </a:r>
            <a:endParaRPr kumimoji="0" lang="en-US" sz="2000" u="none" strike="noStrike" kern="1200" cap="none" spc="0" normalizeH="0" baseline="0" noProof="0" dirty="0">
              <a:ln>
                <a:noFill/>
              </a:ln>
              <a:solidFill>
                <a:schemeClr val="bg1"/>
              </a:solidFill>
              <a:effectLst/>
              <a:uLnTx/>
              <a:uFillTx/>
              <a:latin typeface="Arvo" panose="02000000000000000000" pitchFamily="2" charset="77"/>
              <a:ea typeface="+mn-ea"/>
              <a:cs typeface="+mn-cs"/>
            </a:endParaRPr>
          </a:p>
        </p:txBody>
      </p:sp>
      <p:sp>
        <p:nvSpPr>
          <p:cNvPr id="18" name="TextBox 17">
            <a:extLst>
              <a:ext uri="{FF2B5EF4-FFF2-40B4-BE49-F238E27FC236}">
                <a16:creationId xmlns:a16="http://schemas.microsoft.com/office/drawing/2014/main" id="{63C548CA-E284-21E1-0CEF-788879EC9B25}"/>
              </a:ext>
            </a:extLst>
          </p:cNvPr>
          <p:cNvSpPr txBox="1"/>
          <p:nvPr/>
        </p:nvSpPr>
        <p:spPr>
          <a:xfrm>
            <a:off x="6962667" y="2674996"/>
            <a:ext cx="3666472" cy="3149580"/>
          </a:xfrm>
          <a:prstGeom prst="rect">
            <a:avLst/>
          </a:prstGeom>
          <a:noFill/>
        </p:spPr>
        <p:txBody>
          <a:bodyPr wrap="square" lIns="91440" tIns="45720" rIns="91440" bIns="45720" rtlCol="0" anchor="t">
            <a:spAutoFit/>
          </a:body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3200" u="none" strike="noStrike" kern="1200" cap="none" spc="0" normalizeH="0" baseline="0" noProof="0" dirty="0">
                <a:ln>
                  <a:noFill/>
                </a:ln>
                <a:solidFill>
                  <a:prstClr val="black"/>
                </a:solidFill>
                <a:effectLst/>
                <a:uLnTx/>
                <a:uFillTx/>
                <a:latin typeface="Arvo" panose="02000000000000000000" pitchFamily="2" charset="77"/>
                <a:ea typeface="+mn-ea"/>
                <a:cs typeface="+mn-cs"/>
              </a:rPr>
              <a:t>Santa Fe</a:t>
            </a:r>
          </a:p>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3200" u="none" strike="noStrike" kern="1200" cap="none" spc="0" normalizeH="0" baseline="0" noProof="0" dirty="0">
                <a:ln>
                  <a:noFill/>
                </a:ln>
                <a:solidFill>
                  <a:prstClr val="black"/>
                </a:solidFill>
                <a:effectLst/>
                <a:uLnTx/>
                <a:uFillTx/>
                <a:latin typeface="Arvo" panose="02000000000000000000" pitchFamily="2" charset="77"/>
                <a:ea typeface="+mn-ea"/>
                <a:cs typeface="+mn-cs"/>
              </a:rPr>
              <a:t>Albuquerque</a:t>
            </a:r>
          </a:p>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3200" u="none" strike="noStrike" kern="1200" cap="none" spc="0" normalizeH="0" baseline="0" noProof="0" dirty="0">
                <a:ln>
                  <a:noFill/>
                </a:ln>
                <a:solidFill>
                  <a:prstClr val="black"/>
                </a:solidFill>
                <a:effectLst/>
                <a:uLnTx/>
                <a:uFillTx/>
                <a:latin typeface="Arvo" panose="02000000000000000000" pitchFamily="2" charset="77"/>
                <a:ea typeface="+mn-ea"/>
                <a:cs typeface="+mn-cs"/>
              </a:rPr>
              <a:t>Las Cruces</a:t>
            </a:r>
          </a:p>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3200" u="none" strike="noStrike" kern="1200" cap="none" spc="0" normalizeH="0" baseline="0" noProof="0" dirty="0">
                <a:ln>
                  <a:noFill/>
                </a:ln>
                <a:solidFill>
                  <a:prstClr val="black"/>
                </a:solidFill>
                <a:effectLst/>
                <a:uLnTx/>
                <a:uFillTx/>
                <a:latin typeface="Arvo" panose="02000000000000000000" pitchFamily="2" charset="77"/>
                <a:ea typeface="+mn-ea"/>
                <a:cs typeface="+mn-cs"/>
              </a:rPr>
              <a:t>Roswell</a:t>
            </a:r>
          </a:p>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3200" u="none" strike="noStrike" kern="1200" cap="none" spc="0" normalizeH="0" baseline="0" noProof="0" dirty="0">
                <a:ln>
                  <a:noFill/>
                </a:ln>
                <a:solidFill>
                  <a:prstClr val="black"/>
                </a:solidFill>
                <a:effectLst/>
                <a:uLnTx/>
                <a:uFillTx/>
                <a:latin typeface="Arvo" panose="02000000000000000000" pitchFamily="2" charset="77"/>
                <a:ea typeface="+mn-ea"/>
                <a:cs typeface="+mn-cs"/>
              </a:rPr>
              <a:t>Farmington</a:t>
            </a:r>
          </a:p>
          <a:p>
            <a:pPr marL="342900" indent="-342900">
              <a:buFont typeface="Arial" panose="020B0604020202020204" pitchFamily="34" charset="0"/>
              <a:buChar char="•"/>
            </a:pPr>
            <a:endParaRPr lang="en-US" sz="2800" dirty="0">
              <a:latin typeface="Arvo" panose="02000000000000000000" pitchFamily="2" charset="77"/>
              <a:cs typeface="Calibri"/>
            </a:endParaRPr>
          </a:p>
        </p:txBody>
      </p:sp>
      <p:sp>
        <p:nvSpPr>
          <p:cNvPr id="19" name="TextBox 18">
            <a:extLst>
              <a:ext uri="{FF2B5EF4-FFF2-40B4-BE49-F238E27FC236}">
                <a16:creationId xmlns:a16="http://schemas.microsoft.com/office/drawing/2014/main" id="{7B7B8D93-67A4-C015-CC08-1159D09D8823}"/>
              </a:ext>
            </a:extLst>
          </p:cNvPr>
          <p:cNvSpPr txBox="1"/>
          <p:nvPr/>
        </p:nvSpPr>
        <p:spPr>
          <a:xfrm>
            <a:off x="590334" y="4503422"/>
            <a:ext cx="5095221"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vo" panose="02000000000000000000" pitchFamily="2" charset="77"/>
                <a:ea typeface="+mn-ea"/>
                <a:cs typeface="+mn-cs"/>
              </a:rPr>
              <a:t>800-432-2080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vo" panose="02000000000000000000" pitchFamily="2" charset="77"/>
                <a:ea typeface="+mn-ea"/>
                <a:cs typeface="+mn-cs"/>
              </a:rPr>
              <a:t>nmaging.nm.gov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bg1"/>
                </a:solidFill>
                <a:latin typeface="Arvo" panose="02000000000000000000" pitchFamily="2" charset="77"/>
              </a:rPr>
              <a:t>nm.adrc@altsd.nm.gov</a:t>
            </a:r>
            <a:endParaRPr kumimoji="0" lang="en-US" sz="2400" u="none" strike="noStrike" kern="1200" cap="none" spc="0" normalizeH="0" baseline="0" noProof="0" dirty="0">
              <a:ln>
                <a:noFill/>
              </a:ln>
              <a:solidFill>
                <a:schemeClr val="bg1"/>
              </a:solidFill>
              <a:effectLst/>
              <a:uLnTx/>
              <a:uFillTx/>
              <a:latin typeface="Arvo" panose="02000000000000000000" pitchFamily="2" charset="77"/>
              <a:ea typeface="+mn-ea"/>
              <a:cs typeface="+mn-cs"/>
            </a:endParaRPr>
          </a:p>
        </p:txBody>
      </p:sp>
      <p:sp>
        <p:nvSpPr>
          <p:cNvPr id="12" name="Title 6">
            <a:extLst>
              <a:ext uri="{FF2B5EF4-FFF2-40B4-BE49-F238E27FC236}">
                <a16:creationId xmlns:a16="http://schemas.microsoft.com/office/drawing/2014/main" id="{B0F0EF15-89FF-2073-8454-9A71D03D0910}"/>
              </a:ext>
            </a:extLst>
          </p:cNvPr>
          <p:cNvSpPr txBox="1">
            <a:spLocks/>
          </p:cNvSpPr>
          <p:nvPr/>
        </p:nvSpPr>
        <p:spPr>
          <a:xfrm>
            <a:off x="538673" y="1394247"/>
            <a:ext cx="4073242" cy="1777410"/>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482E59"/>
                </a:solidFill>
                <a:latin typeface="Arvo" panose="02000000000000000000" pitchFamily="2" charset="0"/>
                <a:ea typeface="+mj-ea"/>
                <a:cs typeface="+mj-cs"/>
              </a:defRPr>
            </a:lvl1pPr>
          </a:lstStyle>
          <a:p>
            <a:r>
              <a:rPr lang="en-US" sz="6000" b="0" dirty="0">
                <a:solidFill>
                  <a:schemeClr val="bg1"/>
                </a:solidFill>
                <a:latin typeface="Bebas Neue" panose="020B0606020202050201" pitchFamily="34" charset="0"/>
              </a:rPr>
              <a:t>ADRC Contact Information:</a:t>
            </a:r>
            <a:endParaRPr lang="en-US" sz="6000" u="sng" dirty="0">
              <a:solidFill>
                <a:schemeClr val="bg1"/>
              </a:solidFill>
              <a:latin typeface="Bebas Neue" panose="020B0606020202050201" pitchFamily="34" charset="0"/>
            </a:endParaRPr>
          </a:p>
        </p:txBody>
      </p:sp>
      <p:sp>
        <p:nvSpPr>
          <p:cNvPr id="20" name="TextBox 19">
            <a:extLst>
              <a:ext uri="{FF2B5EF4-FFF2-40B4-BE49-F238E27FC236}">
                <a16:creationId xmlns:a16="http://schemas.microsoft.com/office/drawing/2014/main" id="{40776F75-67E4-E7B1-1320-AA4F03E9D2FB}"/>
              </a:ext>
            </a:extLst>
          </p:cNvPr>
          <p:cNvSpPr txBox="1"/>
          <p:nvPr/>
        </p:nvSpPr>
        <p:spPr>
          <a:xfrm>
            <a:off x="6962667" y="1439757"/>
            <a:ext cx="6096000" cy="718658"/>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4400" strike="noStrike" kern="1200" cap="none" spc="0" normalizeH="0" baseline="0" noProof="0" dirty="0">
                <a:ln>
                  <a:noFill/>
                </a:ln>
                <a:solidFill>
                  <a:srgbClr val="2A9B8D"/>
                </a:solidFill>
                <a:effectLst/>
                <a:uLnTx/>
                <a:uFillTx/>
                <a:latin typeface="Bebas Neue" panose="020B0606020202050201" pitchFamily="34" charset="0"/>
              </a:rPr>
              <a:t>Offices in:</a:t>
            </a:r>
          </a:p>
        </p:txBody>
      </p:sp>
    </p:spTree>
    <p:extLst>
      <p:ext uri="{BB962C8B-B14F-4D97-AF65-F5344CB8AC3E}">
        <p14:creationId xmlns:p14="http://schemas.microsoft.com/office/powerpoint/2010/main" val="48964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B3B18C-CBB2-7F35-3475-9175EB0C2736}"/>
              </a:ext>
            </a:extLst>
          </p:cNvPr>
          <p:cNvSpPr/>
          <p:nvPr/>
        </p:nvSpPr>
        <p:spPr>
          <a:xfrm>
            <a:off x="6108192" y="0"/>
            <a:ext cx="6096000" cy="6858000"/>
          </a:xfrm>
          <a:prstGeom prst="rect">
            <a:avLst/>
          </a:prstGeom>
          <a:solidFill>
            <a:srgbClr val="482E59">
              <a:alpha val="649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38FF4F2-5B51-0A40-2CD4-659FAF651AA1}"/>
              </a:ext>
            </a:extLst>
          </p:cNvPr>
          <p:cNvSpPr/>
          <p:nvPr/>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6890870" y="3068387"/>
            <a:ext cx="4456579" cy="867930"/>
          </a:xfrm>
          <a:prstGeom prst="rect">
            <a:avLst/>
          </a:prstGeom>
          <a:noFill/>
        </p:spPr>
        <p:txBody>
          <a:bodyPr wrap="square" lIns="91440" tIns="45720" rIns="91440" bIns="45720" rtlCol="0" anchor="t">
            <a:spAutoFit/>
          </a:bodyPr>
          <a:lstStyle/>
          <a:p>
            <a:pPr marR="0" lvl="0" algn="l" defTabSz="685800" rtl="0" eaLnBrk="1" fontAlgn="auto" latinLnBrk="0" hangingPunct="1">
              <a:lnSpc>
                <a:spcPct val="9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FCD386"/>
                </a:solidFill>
                <a:effectLst/>
                <a:uLnTx/>
                <a:uFillTx/>
                <a:latin typeface="Arvo" panose="02000000000000000000" pitchFamily="2" charset="77"/>
                <a:ea typeface="+mn-ea"/>
                <a:cs typeface="+mn-cs"/>
              </a:rPr>
              <a:t>Your feedback is important to us</a:t>
            </a:r>
            <a:endParaRPr kumimoji="0" lang="en-US" sz="2800" b="0" u="none" strike="noStrike" kern="1200" cap="none" spc="0" normalizeH="0" baseline="0" noProof="0" dirty="0">
              <a:ln>
                <a:noFill/>
              </a:ln>
              <a:solidFill>
                <a:srgbClr val="FCD386"/>
              </a:solidFill>
              <a:effectLst/>
              <a:uLnTx/>
              <a:uFillTx/>
              <a:latin typeface="Arvo" panose="02000000000000000000" pitchFamily="2" charset="77"/>
              <a:ea typeface="+mn-ea"/>
              <a:cs typeface="+mn-cs"/>
            </a:endParaRPr>
          </a:p>
        </p:txBody>
      </p:sp>
      <p:sp>
        <p:nvSpPr>
          <p:cNvPr id="11" name="TextBox 10">
            <a:extLst>
              <a:ext uri="{FF2B5EF4-FFF2-40B4-BE49-F238E27FC236}">
                <a16:creationId xmlns:a16="http://schemas.microsoft.com/office/drawing/2014/main" id="{8F815C96-A7C1-37A1-4AD2-9FF009625A6F}"/>
              </a:ext>
            </a:extLst>
          </p:cNvPr>
          <p:cNvSpPr txBox="1"/>
          <p:nvPr/>
        </p:nvSpPr>
        <p:spPr>
          <a:xfrm>
            <a:off x="6890870" y="798382"/>
            <a:ext cx="5169376" cy="1938992"/>
          </a:xfrm>
          <a:prstGeom prst="rect">
            <a:avLst/>
          </a:prstGeom>
          <a:noFill/>
        </p:spPr>
        <p:txBody>
          <a:bodyPr wrap="square" rtlCol="0">
            <a:spAutoFit/>
          </a:bodyPr>
          <a:lstStyle/>
          <a:p>
            <a:r>
              <a:rPr lang="en-US" sz="6000" dirty="0">
                <a:solidFill>
                  <a:schemeClr val="bg1"/>
                </a:solidFill>
                <a:latin typeface="Bebas Neue" panose="020B0606020202050201" pitchFamily="34" charset="77"/>
              </a:rPr>
              <a:t>Customer Satisfaction</a:t>
            </a:r>
          </a:p>
        </p:txBody>
      </p:sp>
      <p:sp>
        <p:nvSpPr>
          <p:cNvPr id="24" name="TextBox 23">
            <a:extLst>
              <a:ext uri="{FF2B5EF4-FFF2-40B4-BE49-F238E27FC236}">
                <a16:creationId xmlns:a16="http://schemas.microsoft.com/office/drawing/2014/main" id="{81EFB413-BF07-B282-1A20-C8B4ED0D985B}"/>
              </a:ext>
            </a:extLst>
          </p:cNvPr>
          <p:cNvSpPr txBox="1"/>
          <p:nvPr/>
        </p:nvSpPr>
        <p:spPr>
          <a:xfrm>
            <a:off x="6890870" y="4396313"/>
            <a:ext cx="6102096" cy="646331"/>
          </a:xfrm>
          <a:prstGeom prst="rect">
            <a:avLst/>
          </a:prstGeom>
          <a:noFill/>
        </p:spPr>
        <p:txBody>
          <a:bodyPr wrap="square">
            <a:spAutoFit/>
          </a:bodyPr>
          <a:lstStyle/>
          <a:p>
            <a:r>
              <a:rPr kumimoji="0" lang="en-US" sz="18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t>Please complete a brief survey at:</a:t>
            </a:r>
            <a:br>
              <a:rPr kumimoji="0" lang="en-US" sz="18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br>
            <a:r>
              <a:rPr kumimoji="0" lang="en-US" sz="1800" b="0" u="sng" strike="noStrike" kern="1200" cap="none" spc="0" normalizeH="0" baseline="0" noProof="0" dirty="0" err="1">
                <a:ln>
                  <a:noFill/>
                </a:ln>
                <a:solidFill>
                  <a:schemeClr val="bg1"/>
                </a:solidFill>
                <a:effectLst/>
                <a:uLnTx/>
                <a:uFillTx/>
                <a:latin typeface="Arvo" panose="02000000000000000000" pitchFamily="2" charset="77"/>
                <a:ea typeface="+mn-ea"/>
                <a:cs typeface="+mn-cs"/>
              </a:rPr>
              <a:t>www.surveymonkey.com</a:t>
            </a:r>
            <a:r>
              <a:rPr kumimoji="0" lang="en-US" sz="1800" b="0" u="sng" strike="noStrike" kern="1200" cap="none" spc="0" normalizeH="0" baseline="0" noProof="0" dirty="0">
                <a:ln>
                  <a:noFill/>
                </a:ln>
                <a:solidFill>
                  <a:schemeClr val="bg1"/>
                </a:solidFill>
                <a:effectLst/>
                <a:uLnTx/>
                <a:uFillTx/>
                <a:latin typeface="Arvo" panose="02000000000000000000" pitchFamily="2" charset="77"/>
                <a:ea typeface="+mn-ea"/>
                <a:cs typeface="+mn-cs"/>
              </a:rPr>
              <a:t>/r/ACLED</a:t>
            </a:r>
            <a:endParaRPr lang="en-US" u="sng" dirty="0">
              <a:solidFill>
                <a:schemeClr val="bg1"/>
              </a:solidFill>
            </a:endParaRPr>
          </a:p>
        </p:txBody>
      </p:sp>
      <p:sp>
        <p:nvSpPr>
          <p:cNvPr id="25" name="Slide Number Placeholder 10">
            <a:extLst>
              <a:ext uri="{FF2B5EF4-FFF2-40B4-BE49-F238E27FC236}">
                <a16:creationId xmlns:a16="http://schemas.microsoft.com/office/drawing/2014/main" id="{8FD067B5-824C-DA24-8D2D-58443664DFBF}"/>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25</a:t>
            </a:fld>
            <a:endParaRPr lang="en-US" sz="1600" dirty="0">
              <a:solidFill>
                <a:schemeClr val="bg1"/>
              </a:solidFill>
              <a:latin typeface="Bebas Neue" panose="020B0606020202050201" pitchFamily="34" charset="0"/>
            </a:endParaRPr>
          </a:p>
        </p:txBody>
      </p:sp>
      <p:pic>
        <p:nvPicPr>
          <p:cNvPr id="2" name="Picture 1" descr="A picture containing text&#10;&#10;Description automatically generated">
            <a:extLst>
              <a:ext uri="{FF2B5EF4-FFF2-40B4-BE49-F238E27FC236}">
                <a16:creationId xmlns:a16="http://schemas.microsoft.com/office/drawing/2014/main" id="{4FF6468F-CADC-8686-89F8-011A080AD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25" y="5464602"/>
            <a:ext cx="2525989" cy="1239164"/>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04ECE0FC-29D4-4C48-08B8-98E4B20E9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988" y="5226026"/>
            <a:ext cx="2919852" cy="1420995"/>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E36E055E-C842-45A5-1B54-C7776B8CF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21" y="263965"/>
            <a:ext cx="4388874" cy="5200637"/>
          </a:xfrm>
          <a:prstGeom prst="rect">
            <a:avLst/>
          </a:prstGeom>
        </p:spPr>
      </p:pic>
    </p:spTree>
    <p:extLst>
      <p:ext uri="{BB962C8B-B14F-4D97-AF65-F5344CB8AC3E}">
        <p14:creationId xmlns:p14="http://schemas.microsoft.com/office/powerpoint/2010/main" val="3144936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A9B8D"/>
        </a:solidFill>
        <a:effectLst/>
      </p:bgPr>
    </p:bg>
    <p:spTree>
      <p:nvGrpSpPr>
        <p:cNvPr id="1" name=""/>
        <p:cNvGrpSpPr/>
        <p:nvPr/>
      </p:nvGrpSpPr>
      <p:grpSpPr>
        <a:xfrm>
          <a:off x="0" y="0"/>
          <a:ext cx="0" cy="0"/>
          <a:chOff x="0" y="0"/>
          <a:chExt cx="0" cy="0"/>
        </a:xfrm>
      </p:grpSpPr>
      <p:pic>
        <p:nvPicPr>
          <p:cNvPr id="7" name="Picture 6" descr="A close up of a business card&#10;&#10;Description automatically generated">
            <a:extLst>
              <a:ext uri="{FF2B5EF4-FFF2-40B4-BE49-F238E27FC236}">
                <a16:creationId xmlns:a16="http://schemas.microsoft.com/office/drawing/2014/main" id="{F9334508-035D-9082-D5B4-7674EDE80629}"/>
              </a:ext>
            </a:extLst>
          </p:cNvPr>
          <p:cNvPicPr>
            <a:picLocks noChangeAspect="1"/>
          </p:cNvPicPr>
          <p:nvPr/>
        </p:nvPicPr>
        <p:blipFill rotWithShape="1">
          <a:blip r:embed="rId3">
            <a:extLst>
              <a:ext uri="{28A0092B-C50C-407E-A947-70E740481C1C}">
                <a14:useLocalDpi xmlns:a14="http://schemas.microsoft.com/office/drawing/2010/main" val="0"/>
              </a:ext>
            </a:extLst>
          </a:blip>
          <a:srcRect l="18969" t="43000" r="20505" b="10500"/>
          <a:stretch/>
        </p:blipFill>
        <p:spPr>
          <a:xfrm>
            <a:off x="6912864" y="1040130"/>
            <a:ext cx="4803648" cy="4777740"/>
          </a:xfrm>
          <a:prstGeom prst="rect">
            <a:avLst/>
          </a:prstGeom>
        </p:spPr>
      </p:pic>
      <p:sp>
        <p:nvSpPr>
          <p:cNvPr id="2" name="TextBox 1">
            <a:extLst>
              <a:ext uri="{FF2B5EF4-FFF2-40B4-BE49-F238E27FC236}">
                <a16:creationId xmlns:a16="http://schemas.microsoft.com/office/drawing/2014/main" id="{5903E1DC-7D59-56A2-9218-0A6DC82DE8AF}"/>
              </a:ext>
            </a:extLst>
          </p:cNvPr>
          <p:cNvSpPr txBox="1"/>
          <p:nvPr/>
        </p:nvSpPr>
        <p:spPr>
          <a:xfrm>
            <a:off x="938784" y="3273039"/>
            <a:ext cx="6946784" cy="1200329"/>
          </a:xfrm>
          <a:prstGeom prst="rect">
            <a:avLst/>
          </a:prstGeom>
          <a:noFill/>
        </p:spPr>
        <p:txBody>
          <a:bodyPr wrap="square">
            <a:spAutoFit/>
          </a:bodyPr>
          <a:lstStyle/>
          <a:p>
            <a:r>
              <a:rPr kumimoji="0" lang="en-US" sz="24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t>Kris Winterowd</a:t>
            </a:r>
            <a:br>
              <a:rPr kumimoji="0" lang="en-US" sz="24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br>
            <a:r>
              <a:rPr kumimoji="0" lang="en-US" sz="24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t>CERD Bureau Chief – SHIP, SMP, and MIPPA Programs</a:t>
            </a:r>
            <a:br>
              <a:rPr kumimoji="0" lang="en-US" sz="2400" b="0" u="none" strike="noStrike" kern="1200" cap="none" spc="0" normalizeH="0" baseline="0" noProof="0" dirty="0">
                <a:ln>
                  <a:noFill/>
                </a:ln>
                <a:solidFill>
                  <a:schemeClr val="bg1"/>
                </a:solidFill>
                <a:effectLst/>
                <a:uLnTx/>
                <a:uFillTx/>
                <a:latin typeface="Arvo" panose="02000000000000000000" pitchFamily="2" charset="77"/>
                <a:ea typeface="+mn-ea"/>
                <a:cs typeface="+mn-cs"/>
              </a:rPr>
            </a:br>
            <a:endParaRPr lang="en-US" sz="2400" u="sng" dirty="0">
              <a:solidFill>
                <a:schemeClr val="bg1"/>
              </a:solidFill>
            </a:endParaRPr>
          </a:p>
        </p:txBody>
      </p:sp>
      <p:sp>
        <p:nvSpPr>
          <p:cNvPr id="3" name="Title 6">
            <a:extLst>
              <a:ext uri="{FF2B5EF4-FFF2-40B4-BE49-F238E27FC236}">
                <a16:creationId xmlns:a16="http://schemas.microsoft.com/office/drawing/2014/main" id="{342AA91E-FEE1-1C8E-19E6-1725E3B250AC}"/>
              </a:ext>
            </a:extLst>
          </p:cNvPr>
          <p:cNvSpPr txBox="1">
            <a:spLocks/>
          </p:cNvSpPr>
          <p:nvPr/>
        </p:nvSpPr>
        <p:spPr>
          <a:xfrm>
            <a:off x="938784" y="2194124"/>
            <a:ext cx="4073242" cy="946413"/>
          </a:xfrm>
          <a:prstGeom prst="rect">
            <a:avLst/>
          </a:prstGeom>
          <a:noFill/>
        </p:spPr>
        <p:txBody>
          <a:bodyPr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sz="6000" b="0" dirty="0">
                <a:solidFill>
                  <a:schemeClr val="bg1"/>
                </a:solidFill>
                <a:latin typeface="Bebas Neue" panose="020B0606020202050201" pitchFamily="34" charset="0"/>
              </a:rPr>
              <a:t>Thank you</a:t>
            </a:r>
            <a:endParaRPr lang="en-US" sz="6000" u="sng"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163489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4E6ECB-6F95-6BBA-63B6-1E5E294434B5}"/>
              </a:ext>
            </a:extLst>
          </p:cNvPr>
          <p:cNvSpPr/>
          <p:nvPr/>
        </p:nvSpPr>
        <p:spPr>
          <a:xfrm>
            <a:off x="0" y="14730"/>
            <a:ext cx="12192000" cy="5703024"/>
          </a:xfrm>
          <a:prstGeom prst="rect">
            <a:avLst/>
          </a:prstGeom>
          <a:solidFill>
            <a:srgbClr val="482E59">
              <a:alpha val="24195"/>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dirty="0">
              <a:solidFill>
                <a:srgbClr val="000000"/>
              </a:solidFill>
              <a:latin typeface="Arvo" panose="02000000000000000000" pitchFamily="2" charset="77"/>
              <a:cs typeface="Calibri"/>
            </a:endParaRPr>
          </a:p>
        </p:txBody>
      </p:sp>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838200" y="1540679"/>
            <a:ext cx="10515600" cy="1325563"/>
          </a:xfrm>
          <a:prstGeom prst="rect">
            <a:avLst/>
          </a:prstGeom>
          <a:noFill/>
        </p:spPr>
        <p:txBody>
          <a:bodyPr wrap="square" lIns="91440" tIns="45720" rIns="91440" bIns="45720" rtlCol="0" anchor="t">
            <a:spAutoFit/>
          </a:bodyPr>
          <a:lstStyle/>
          <a:p>
            <a:pPr algn="ctr"/>
            <a:r>
              <a:rPr lang="en-US" sz="6000" b="0" dirty="0">
                <a:latin typeface="Bebas Neue" panose="020B0606020202050201" pitchFamily="34" charset="0"/>
              </a:rPr>
              <a:t>Land Acknowledgement</a:t>
            </a:r>
            <a:endParaRPr lang="en-US" sz="6600" b="0" dirty="0">
              <a:latin typeface="Bebas Neue" panose="020B0606020202050201" pitchFamily="34" charset="0"/>
            </a:endParaRPr>
          </a:p>
        </p:txBody>
      </p:sp>
      <p:sp>
        <p:nvSpPr>
          <p:cNvPr id="3" name="TextBox 2">
            <a:extLst>
              <a:ext uri="{FF2B5EF4-FFF2-40B4-BE49-F238E27FC236}">
                <a16:creationId xmlns:a16="http://schemas.microsoft.com/office/drawing/2014/main" id="{D2FA0BC1-6A72-6538-E43F-654B17F032B7}"/>
              </a:ext>
            </a:extLst>
          </p:cNvPr>
          <p:cNvSpPr txBox="1"/>
          <p:nvPr/>
        </p:nvSpPr>
        <p:spPr>
          <a:xfrm>
            <a:off x="1107263" y="2658234"/>
            <a:ext cx="9982244" cy="1815882"/>
          </a:xfrm>
          <a:prstGeom prst="rect">
            <a:avLst/>
          </a:prstGeom>
          <a:noFill/>
        </p:spPr>
        <p:txBody>
          <a:bodyPr wrap="square" lIns="91440" tIns="45720" rIns="91440" bIns="45720" rtlCol="0" anchor="t">
            <a:spAutoFit/>
          </a:bodyPr>
          <a:lstStyle/>
          <a:p>
            <a:pPr marL="0" indent="0" algn="ctr">
              <a:buNone/>
            </a:pPr>
            <a:r>
              <a:rPr lang="en-US" sz="2800" dirty="0">
                <a:solidFill>
                  <a:srgbClr val="482E59"/>
                </a:solidFill>
                <a:latin typeface="Arvo" panose="02000000000000000000" pitchFamily="2" charset="77"/>
              </a:rPr>
              <a:t>We gratefully acknowledge the Native Peoples on whose ancestral homelands we gather, as well as the diverse and vibrant Native communities who make their home here today.</a:t>
            </a:r>
          </a:p>
        </p:txBody>
      </p:sp>
      <p:pic>
        <p:nvPicPr>
          <p:cNvPr id="14" name="Picture 13" descr="A purple and white pattern&#10;&#10;Description automatically generated">
            <a:extLst>
              <a:ext uri="{FF2B5EF4-FFF2-40B4-BE49-F238E27FC236}">
                <a16:creationId xmlns:a16="http://schemas.microsoft.com/office/drawing/2014/main" id="{622EEA67-249B-DC4B-C7B9-328D8566E3E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5706092"/>
            <a:ext cx="12191999" cy="1151908"/>
          </a:xfrm>
          <a:prstGeom prst="rect">
            <a:avLst/>
          </a:prstGeom>
        </p:spPr>
      </p:pic>
      <p:sp>
        <p:nvSpPr>
          <p:cNvPr id="8" name="Slide Number Placeholder 10">
            <a:extLst>
              <a:ext uri="{FF2B5EF4-FFF2-40B4-BE49-F238E27FC236}">
                <a16:creationId xmlns:a16="http://schemas.microsoft.com/office/drawing/2014/main" id="{578DC8BA-D9BF-BC79-0B1B-13EA9AB1EACC}"/>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3</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418591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838200" y="669849"/>
            <a:ext cx="10515600" cy="946413"/>
          </a:xfrm>
          <a:prstGeom prst="rect">
            <a:avLst/>
          </a:prstGeom>
          <a:noFill/>
        </p:spPr>
        <p:txBody>
          <a:bodyPr wrap="square" lIns="91440" tIns="45720" rIns="91440" bIns="45720" rtlCol="0" anchor="t">
            <a:spAutoFit/>
          </a:bodyPr>
          <a:lstStyle/>
          <a:p>
            <a:pPr algn="ctr"/>
            <a:r>
              <a:rPr lang="en-US" sz="6000" b="0" dirty="0">
                <a:latin typeface="Bebas Neue" panose="020B0606020202050201" pitchFamily="34" charset="0"/>
              </a:rPr>
              <a:t>New Mexico ADRC Mission Statement</a:t>
            </a:r>
          </a:p>
        </p:txBody>
      </p:sp>
      <p:sp>
        <p:nvSpPr>
          <p:cNvPr id="3" name="TextBox 2">
            <a:extLst>
              <a:ext uri="{FF2B5EF4-FFF2-40B4-BE49-F238E27FC236}">
                <a16:creationId xmlns:a16="http://schemas.microsoft.com/office/drawing/2014/main" id="{D2FA0BC1-6A72-6538-E43F-654B17F032B7}"/>
              </a:ext>
            </a:extLst>
          </p:cNvPr>
          <p:cNvSpPr txBox="1"/>
          <p:nvPr/>
        </p:nvSpPr>
        <p:spPr>
          <a:xfrm>
            <a:off x="967595" y="1835958"/>
            <a:ext cx="9982244" cy="3570208"/>
          </a:xfrm>
          <a:prstGeom prst="rect">
            <a:avLst/>
          </a:prstGeom>
          <a:noFill/>
        </p:spPr>
        <p:txBody>
          <a:bodyPr wrap="square" lIns="91440" tIns="45720" rIns="91440" bIns="45720" rtlCol="0" anchor="t">
            <a:spAutoFit/>
          </a:bodyPr>
          <a:lstStyle/>
          <a:p>
            <a:pPr algn="ctr">
              <a:buFontTx/>
              <a:buNone/>
            </a:pPr>
            <a:r>
              <a:rPr lang="en-US" sz="2800" dirty="0">
                <a:latin typeface="Arvo" panose="02000000000000000000" pitchFamily="2" charset="77"/>
              </a:rPr>
              <a:t>Serving all of New Mexico—connecting people with resources to maximize personal choice and independence</a:t>
            </a:r>
            <a:r>
              <a:rPr lang="en-US" sz="2400" dirty="0">
                <a:latin typeface="Arvo" panose="02000000000000000000" pitchFamily="2" charset="77"/>
              </a:rPr>
              <a:t>. </a:t>
            </a:r>
          </a:p>
          <a:p>
            <a:pPr algn="ctr">
              <a:buFontTx/>
              <a:buNone/>
            </a:pPr>
            <a:endParaRPr lang="en-US" sz="2400" dirty="0">
              <a:latin typeface="Arvo" panose="02000000000000000000" pitchFamily="2" charset="77"/>
            </a:endParaRPr>
          </a:p>
          <a:p>
            <a:pPr algn="ctr">
              <a:buFontTx/>
              <a:buNone/>
            </a:pPr>
            <a:r>
              <a:rPr lang="en-US" sz="2400" dirty="0">
                <a:latin typeface="Arvo" panose="02000000000000000000" pitchFamily="2" charset="77"/>
              </a:rPr>
              <a:t>	</a:t>
            </a:r>
            <a:endParaRPr lang="en-US" sz="2000" dirty="0">
              <a:latin typeface="Arvo" panose="02000000000000000000" pitchFamily="2" charset="77"/>
            </a:endParaRPr>
          </a:p>
          <a:p>
            <a:pPr algn="ctr">
              <a:buFontTx/>
              <a:buNone/>
            </a:pPr>
            <a:endParaRPr lang="en-US" sz="2000" dirty="0">
              <a:latin typeface="Arvo" panose="02000000000000000000" pitchFamily="2" charset="77"/>
            </a:endParaRPr>
          </a:p>
          <a:p>
            <a:pPr algn="ctr">
              <a:buFontTx/>
              <a:buNone/>
            </a:pPr>
            <a:endParaRPr lang="en-US" sz="2000" dirty="0">
              <a:latin typeface="Arvo" panose="02000000000000000000" pitchFamily="2" charset="77"/>
            </a:endParaRPr>
          </a:p>
          <a:p>
            <a:pPr algn="ctr">
              <a:buFontTx/>
              <a:buNone/>
            </a:pPr>
            <a:r>
              <a:rPr lang="en-US" i="1" dirty="0">
                <a:latin typeface="Arvo" panose="02000000000000000000" pitchFamily="2" charset="77"/>
              </a:rPr>
              <a:t>Helping people understand their options, guiding them in the right direction, advocating on their behalf, and improving their quality of life in some way are basic concepts of the New Mexico ADRC.</a:t>
            </a:r>
            <a:endParaRPr lang="en-US" sz="2000" i="1" dirty="0">
              <a:latin typeface="Arvo" panose="02000000000000000000" pitchFamily="2" charset="77"/>
            </a:endParaRPr>
          </a:p>
        </p:txBody>
      </p:sp>
      <p:grpSp>
        <p:nvGrpSpPr>
          <p:cNvPr id="14" name="Group 13">
            <a:extLst>
              <a:ext uri="{FF2B5EF4-FFF2-40B4-BE49-F238E27FC236}">
                <a16:creationId xmlns:a16="http://schemas.microsoft.com/office/drawing/2014/main" id="{3D9E1470-AD81-CFC2-BD6D-0AE68EAC7BBA}"/>
              </a:ext>
            </a:extLst>
          </p:cNvPr>
          <p:cNvGrpSpPr/>
          <p:nvPr/>
        </p:nvGrpSpPr>
        <p:grpSpPr>
          <a:xfrm>
            <a:off x="2769333" y="3470834"/>
            <a:ext cx="6378767" cy="502925"/>
            <a:chOff x="2754217" y="3118137"/>
            <a:chExt cx="6378767" cy="502925"/>
          </a:xfrm>
        </p:grpSpPr>
        <p:sp>
          <p:nvSpPr>
            <p:cNvPr id="11" name="Rectangle 10">
              <a:extLst>
                <a:ext uri="{FF2B5EF4-FFF2-40B4-BE49-F238E27FC236}">
                  <a16:creationId xmlns:a16="http://schemas.microsoft.com/office/drawing/2014/main" id="{23834340-A61A-081D-E030-271F813F5996}"/>
                </a:ext>
              </a:extLst>
            </p:cNvPr>
            <p:cNvSpPr/>
            <p:nvPr/>
          </p:nvSpPr>
          <p:spPr>
            <a:xfrm>
              <a:off x="2754217" y="3118137"/>
              <a:ext cx="2016087" cy="502925"/>
            </a:xfrm>
            <a:prstGeom prst="rect">
              <a:avLst/>
            </a:prstGeom>
            <a:solidFill>
              <a:srgbClr val="2A9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20B2B-C652-62D9-1613-5C00C0C73690}"/>
                </a:ext>
              </a:extLst>
            </p:cNvPr>
            <p:cNvSpPr/>
            <p:nvPr/>
          </p:nvSpPr>
          <p:spPr>
            <a:xfrm>
              <a:off x="4946574" y="3118137"/>
              <a:ext cx="2016087" cy="502925"/>
            </a:xfrm>
            <a:prstGeom prst="rect">
              <a:avLst/>
            </a:prstGeom>
            <a:solidFill>
              <a:srgbClr val="2A9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51AC66-D048-B6AD-A8F6-C0386BA38F2A}"/>
                </a:ext>
              </a:extLst>
            </p:cNvPr>
            <p:cNvSpPr/>
            <p:nvPr/>
          </p:nvSpPr>
          <p:spPr>
            <a:xfrm>
              <a:off x="7116897" y="3118137"/>
              <a:ext cx="2016087" cy="502925"/>
            </a:xfrm>
            <a:prstGeom prst="rect">
              <a:avLst/>
            </a:prstGeom>
            <a:solidFill>
              <a:srgbClr val="2A9B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0DBE02-CECE-8382-0E00-3E5A8B1DB0C2}"/>
                </a:ext>
              </a:extLst>
            </p:cNvPr>
            <p:cNvSpPr txBox="1"/>
            <p:nvPr/>
          </p:nvSpPr>
          <p:spPr>
            <a:xfrm>
              <a:off x="2905699" y="3159397"/>
              <a:ext cx="6097836" cy="461665"/>
            </a:xfrm>
            <a:prstGeom prst="rect">
              <a:avLst/>
            </a:prstGeom>
            <a:noFill/>
          </p:spPr>
          <p:txBody>
            <a:bodyPr wrap="square">
              <a:spAutoFit/>
            </a:bodyPr>
            <a:lstStyle/>
            <a:p>
              <a:pPr algn="ctr">
                <a:buFontTx/>
                <a:buNone/>
              </a:pPr>
              <a:r>
                <a:rPr lang="en-US" sz="2400" dirty="0">
                  <a:solidFill>
                    <a:schemeClr val="bg1"/>
                  </a:solidFill>
                  <a:latin typeface="Bebas Neue" panose="020B0606020202050201" pitchFamily="34" charset="0"/>
                </a:rPr>
                <a:t>Real People	     Real Answers	             Real Options</a:t>
              </a:r>
            </a:p>
          </p:txBody>
        </p:sp>
      </p:grpSp>
      <p:sp>
        <p:nvSpPr>
          <p:cNvPr id="15" name="Slide Number Placeholder 10">
            <a:extLst>
              <a:ext uri="{FF2B5EF4-FFF2-40B4-BE49-F238E27FC236}">
                <a16:creationId xmlns:a16="http://schemas.microsoft.com/office/drawing/2014/main" id="{1A2F73CC-9C55-B2C3-FD6D-2BD859BCF82C}"/>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4</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74344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15529F8-9D0E-7FF1-A412-A2CEE345060A}"/>
              </a:ext>
            </a:extLst>
          </p:cNvPr>
          <p:cNvSpPr/>
          <p:nvPr/>
        </p:nvSpPr>
        <p:spPr>
          <a:xfrm>
            <a:off x="7619427" y="0"/>
            <a:ext cx="4572572" cy="6843271"/>
          </a:xfrm>
          <a:prstGeom prst="rect">
            <a:avLst/>
          </a:prstGeom>
          <a:solidFill>
            <a:srgbClr val="DAE1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dirty="0">
              <a:solidFill>
                <a:srgbClr val="000000"/>
              </a:solidFill>
              <a:latin typeface="Arvo" panose="02000000000000000000" pitchFamily="2" charset="77"/>
              <a:cs typeface="Calibri"/>
            </a:endParaRPr>
          </a:p>
        </p:txBody>
      </p:sp>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2239683" y="768536"/>
            <a:ext cx="9208246" cy="1325563"/>
          </a:xfrm>
          <a:prstGeom prst="rect">
            <a:avLst/>
          </a:prstGeom>
          <a:noFill/>
        </p:spPr>
        <p:txBody>
          <a:bodyPr wrap="square" lIns="91440" tIns="45720" rIns="91440" bIns="45720" rtlCol="0" anchor="t">
            <a:spAutoFit/>
          </a:bodyPr>
          <a:lstStyle/>
          <a:p>
            <a:r>
              <a:rPr lang="en-US" b="0" dirty="0">
                <a:latin typeface="Bebas Neue" panose="020B0606020202050201" pitchFamily="34" charset="0"/>
              </a:rPr>
              <a:t>Options Counseling</a:t>
            </a:r>
            <a:endParaRPr lang="en-US" dirty="0"/>
          </a:p>
        </p:txBody>
      </p:sp>
      <p:sp>
        <p:nvSpPr>
          <p:cNvPr id="2" name="Slide Number Placeholder 10">
            <a:extLst>
              <a:ext uri="{FF2B5EF4-FFF2-40B4-BE49-F238E27FC236}">
                <a16:creationId xmlns:a16="http://schemas.microsoft.com/office/drawing/2014/main" id="{643E3391-EFC5-805D-46F1-5F8CEDE975EC}"/>
              </a:ext>
            </a:extLst>
          </p:cNvPr>
          <p:cNvSpPr txBox="1">
            <a:spLocks/>
          </p:cNvSpPr>
          <p:nvPr/>
        </p:nvSpPr>
        <p:spPr>
          <a:xfrm>
            <a:off x="8814881" y="64781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5</a:t>
            </a:fld>
            <a:endParaRPr lang="en-US" sz="1600" dirty="0">
              <a:solidFill>
                <a:schemeClr val="bg1"/>
              </a:solidFill>
              <a:latin typeface="Bebas Neue" panose="020B0606020202050201" pitchFamily="34" charset="0"/>
            </a:endParaRPr>
          </a:p>
        </p:txBody>
      </p:sp>
      <p:sp>
        <p:nvSpPr>
          <p:cNvPr id="12" name="TextBox 11">
            <a:extLst>
              <a:ext uri="{FF2B5EF4-FFF2-40B4-BE49-F238E27FC236}">
                <a16:creationId xmlns:a16="http://schemas.microsoft.com/office/drawing/2014/main" id="{63BCCC82-274B-F813-5D8A-34BFC1E7C927}"/>
              </a:ext>
            </a:extLst>
          </p:cNvPr>
          <p:cNvSpPr txBox="1"/>
          <p:nvPr/>
        </p:nvSpPr>
        <p:spPr>
          <a:xfrm>
            <a:off x="1788459" y="2094099"/>
            <a:ext cx="5325035" cy="4093428"/>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dirty="0">
                <a:latin typeface="Arvo" panose="02000000000000000000" pitchFamily="2" charset="77"/>
              </a:rPr>
              <a:t>Empower individuals to make informed decisions about Long-Term Services and Supports (LTSS)</a:t>
            </a:r>
          </a:p>
          <a:p>
            <a:pPr marL="800100" lvl="1" indent="-342900">
              <a:buFont typeface="Arial" panose="020B0604020202020204" pitchFamily="34" charset="0"/>
              <a:buChar char="•"/>
            </a:pPr>
            <a:r>
              <a:rPr lang="en-US" sz="2000" dirty="0">
                <a:latin typeface="Arvo" panose="02000000000000000000" pitchFamily="2" charset="77"/>
              </a:rPr>
              <a:t>Provide a clear pathway for individuals to access LTSS</a:t>
            </a:r>
          </a:p>
          <a:p>
            <a:pPr marL="800100" lvl="1" indent="-342900">
              <a:buFont typeface="Arial" panose="020B0604020202020204" pitchFamily="34" charset="0"/>
              <a:buChar char="•"/>
            </a:pPr>
            <a:r>
              <a:rPr lang="en-US" sz="2000" dirty="0">
                <a:latin typeface="Arvo" panose="02000000000000000000" pitchFamily="2" charset="77"/>
              </a:rPr>
              <a:t>Help individuals understand and obtain benefits for which they are eligible</a:t>
            </a:r>
          </a:p>
          <a:p>
            <a:pPr marL="800100" lvl="1" indent="-342900">
              <a:buFont typeface="Arial" panose="020B0604020202020204" pitchFamily="34" charset="0"/>
              <a:buChar char="•"/>
            </a:pPr>
            <a:r>
              <a:rPr lang="en-US" sz="2000" dirty="0">
                <a:latin typeface="Arvo" panose="02000000000000000000" pitchFamily="2" charset="77"/>
              </a:rPr>
              <a:t>Provide short-term assistance in connecting individuals to available services and supports</a:t>
            </a:r>
          </a:p>
          <a:p>
            <a:pPr marL="800100" lvl="1" indent="-342900">
              <a:buFont typeface="Arial" panose="020B0604020202020204" pitchFamily="34" charset="0"/>
              <a:buChar char="•"/>
            </a:pPr>
            <a:r>
              <a:rPr lang="en-US" sz="2000" dirty="0">
                <a:latin typeface="Arvo" panose="02000000000000000000" pitchFamily="2" charset="77"/>
              </a:rPr>
              <a:t>Make referrals to assist in resolving any issues</a:t>
            </a:r>
          </a:p>
        </p:txBody>
      </p:sp>
      <p:pic>
        <p:nvPicPr>
          <p:cNvPr id="2052" name="Picture 4" descr="traditional authentic navajo elderly woman posing in traditional clothing near a hogan in monument valley arizona - an elder navajo stock pictures, royalty-free photos &amp; images">
            <a:extLst>
              <a:ext uri="{FF2B5EF4-FFF2-40B4-BE49-F238E27FC236}">
                <a16:creationId xmlns:a16="http://schemas.microsoft.com/office/drawing/2014/main" id="{7D8ED548-F280-FBAD-EB19-533626E46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31" r="8202"/>
          <a:stretch/>
        </p:blipFill>
        <p:spPr bwMode="auto">
          <a:xfrm>
            <a:off x="7617040" y="-12828"/>
            <a:ext cx="4572572" cy="687082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0">
            <a:extLst>
              <a:ext uri="{FF2B5EF4-FFF2-40B4-BE49-F238E27FC236}">
                <a16:creationId xmlns:a16="http://schemas.microsoft.com/office/drawing/2014/main" id="{430025B7-964E-8F70-3B6C-67C5036F3E4A}"/>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5</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94270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643E3391-EFC5-805D-46F1-5F8CEDE975EC}"/>
              </a:ext>
            </a:extLst>
          </p:cNvPr>
          <p:cNvSpPr txBox="1">
            <a:spLocks/>
          </p:cNvSpPr>
          <p:nvPr/>
        </p:nvSpPr>
        <p:spPr>
          <a:xfrm>
            <a:off x="8814881" y="64781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6</a:t>
            </a:fld>
            <a:endParaRPr lang="en-US" sz="1600" dirty="0">
              <a:solidFill>
                <a:schemeClr val="bg1"/>
              </a:solidFill>
              <a:latin typeface="Bebas Neue" panose="020B0606020202050201" pitchFamily="34" charset="0"/>
            </a:endParaRPr>
          </a:p>
        </p:txBody>
      </p:sp>
      <p:sp>
        <p:nvSpPr>
          <p:cNvPr id="12" name="TextBox 11">
            <a:extLst>
              <a:ext uri="{FF2B5EF4-FFF2-40B4-BE49-F238E27FC236}">
                <a16:creationId xmlns:a16="http://schemas.microsoft.com/office/drawing/2014/main" id="{63BCCC82-274B-F813-5D8A-34BFC1E7C927}"/>
              </a:ext>
            </a:extLst>
          </p:cNvPr>
          <p:cNvSpPr txBox="1"/>
          <p:nvPr/>
        </p:nvSpPr>
        <p:spPr>
          <a:xfrm>
            <a:off x="1631003" y="3123602"/>
            <a:ext cx="5697643" cy="2862322"/>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dirty="0">
                <a:latin typeface="Arvo" panose="02000000000000000000" pitchFamily="2" charset="77"/>
              </a:rPr>
              <a:t>Maintain the Central Registry for the Home and Community-Based Services Waiver</a:t>
            </a:r>
          </a:p>
          <a:p>
            <a:pPr marL="800100" lvl="1" indent="-342900">
              <a:buFont typeface="Arial" panose="020B0604020202020204" pitchFamily="34" charset="0"/>
              <a:buChar char="•"/>
            </a:pPr>
            <a:r>
              <a:rPr lang="en-US" sz="2000" dirty="0">
                <a:latin typeface="Arvo" panose="02000000000000000000" pitchFamily="2" charset="77"/>
              </a:rPr>
              <a:t>Educate callers on Medicaid benefits and services</a:t>
            </a:r>
          </a:p>
          <a:p>
            <a:pPr marL="800100" lvl="1" indent="-342900">
              <a:buFont typeface="Arial" panose="020B0604020202020204" pitchFamily="34" charset="0"/>
              <a:buChar char="•"/>
            </a:pPr>
            <a:r>
              <a:rPr lang="en-US" sz="2000" dirty="0">
                <a:latin typeface="Arvo" panose="02000000000000000000" pitchFamily="2" charset="77"/>
              </a:rPr>
              <a:t>Provide information on Managed Care Organization choices</a:t>
            </a:r>
          </a:p>
          <a:p>
            <a:pPr marL="800100" lvl="1" indent="-342900">
              <a:buFont typeface="Arial" panose="020B0604020202020204" pitchFamily="34" charset="0"/>
              <a:buChar char="•"/>
            </a:pPr>
            <a:r>
              <a:rPr lang="en-US" sz="2000" dirty="0">
                <a:latin typeface="Arvo" panose="02000000000000000000" pitchFamily="2" charset="77"/>
              </a:rPr>
              <a:t>Educate callers on Self-Directed waiver options</a:t>
            </a:r>
          </a:p>
        </p:txBody>
      </p:sp>
      <p:pic>
        <p:nvPicPr>
          <p:cNvPr id="8" name="Picture 4" descr="traditional authentic navajo elderly woman posing in traditional clothing near a hogan in monument valley arizona - an elder navajo stock pictures, royalty-free photos &amp; images">
            <a:extLst>
              <a:ext uri="{FF2B5EF4-FFF2-40B4-BE49-F238E27FC236}">
                <a16:creationId xmlns:a16="http://schemas.microsoft.com/office/drawing/2014/main" id="{A46879D7-2F77-F8C2-1187-444DE67728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31" r="8202"/>
          <a:stretch/>
        </p:blipFill>
        <p:spPr bwMode="auto">
          <a:xfrm>
            <a:off x="7617040" y="-12828"/>
            <a:ext cx="4572572" cy="6870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nior navajo native american man portrait while in his back yard at monument valley utah or arizona smiling at the camera on a sunny late afternoon - an elder navajo stock pictures, royalty-free photos &amp; images">
            <a:extLst>
              <a:ext uri="{FF2B5EF4-FFF2-40B4-BE49-F238E27FC236}">
                <a16:creationId xmlns:a16="http://schemas.microsoft.com/office/drawing/2014/main" id="{6C3AB52B-ADE9-356C-7B1E-A3847B3DB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52" r="30203"/>
          <a:stretch/>
        </p:blipFill>
        <p:spPr bwMode="auto">
          <a:xfrm>
            <a:off x="7617040" y="7649"/>
            <a:ext cx="4577347" cy="68663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3D2C388A-4E69-B823-36B1-5B5CE300DE3F}"/>
              </a:ext>
            </a:extLst>
          </p:cNvPr>
          <p:cNvSpPr txBox="1">
            <a:spLocks/>
          </p:cNvSpPr>
          <p:nvPr/>
        </p:nvSpPr>
        <p:spPr>
          <a:xfrm>
            <a:off x="2239683" y="768536"/>
            <a:ext cx="9208246" cy="1930080"/>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Home and </a:t>
            </a:r>
            <a:br>
              <a:rPr lang="en-US" b="0" dirty="0">
                <a:latin typeface="Bebas Neue" panose="020B0606020202050201" pitchFamily="34" charset="0"/>
              </a:rPr>
            </a:br>
            <a:r>
              <a:rPr lang="en-US" b="0" dirty="0">
                <a:latin typeface="Bebas Neue" panose="020B0606020202050201" pitchFamily="34" charset="0"/>
              </a:rPr>
              <a:t>Community-Based </a:t>
            </a:r>
            <a:br>
              <a:rPr lang="en-US" b="0" dirty="0">
                <a:latin typeface="Bebas Neue" panose="020B0606020202050201" pitchFamily="34" charset="0"/>
              </a:rPr>
            </a:br>
            <a:r>
              <a:rPr lang="en-US" b="0" dirty="0">
                <a:latin typeface="Bebas Neue" panose="020B0606020202050201" pitchFamily="34" charset="0"/>
              </a:rPr>
              <a:t>Services Waiver</a:t>
            </a:r>
            <a:endParaRPr lang="en-US" dirty="0"/>
          </a:p>
        </p:txBody>
      </p:sp>
      <p:sp>
        <p:nvSpPr>
          <p:cNvPr id="16" name="Slide Number Placeholder 10">
            <a:extLst>
              <a:ext uri="{FF2B5EF4-FFF2-40B4-BE49-F238E27FC236}">
                <a16:creationId xmlns:a16="http://schemas.microsoft.com/office/drawing/2014/main" id="{0FA1309F-DDAD-B79B-FA1E-FC6A3262A7BD}"/>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6</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186791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pattern&#10;&#10;Description automatically generated">
            <a:extLst>
              <a:ext uri="{FF2B5EF4-FFF2-40B4-BE49-F238E27FC236}">
                <a16:creationId xmlns:a16="http://schemas.microsoft.com/office/drawing/2014/main" id="{D3F179EC-F469-CFBB-7A40-0EAD7D49AE0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56301" y="0"/>
            <a:ext cx="6235700" cy="6858000"/>
          </a:xfrm>
          <a:prstGeom prst="rect">
            <a:avLst/>
          </a:prstGeom>
        </p:spPr>
      </p:pic>
      <p:sp>
        <p:nvSpPr>
          <p:cNvPr id="7" name="Title 6">
            <a:extLst>
              <a:ext uri="{FF2B5EF4-FFF2-40B4-BE49-F238E27FC236}">
                <a16:creationId xmlns:a16="http://schemas.microsoft.com/office/drawing/2014/main" id="{B57A99C2-5F73-0020-E51B-940E1A6EBAFA}"/>
              </a:ext>
            </a:extLst>
          </p:cNvPr>
          <p:cNvSpPr txBox="1">
            <a:spLocks noGrp="1"/>
          </p:cNvSpPr>
          <p:nvPr>
            <p:ph type="title"/>
          </p:nvPr>
        </p:nvSpPr>
        <p:spPr>
          <a:xfrm>
            <a:off x="7458823" y="3188934"/>
            <a:ext cx="4456579" cy="480131"/>
          </a:xfrm>
          <a:prstGeom prst="rect">
            <a:avLst/>
          </a:prstGeom>
          <a:noFill/>
        </p:spPr>
        <p:txBody>
          <a:bodyPr wrap="square" lIns="91440" tIns="45720" rIns="91440" bIns="45720" rtlCol="0" anchor="t">
            <a:spAutoFit/>
          </a:bodyPr>
          <a:lstStyle/>
          <a:p>
            <a:r>
              <a:rPr lang="en-US" sz="2800" b="1" dirty="0"/>
              <a:t>https://aging.nm.gov</a:t>
            </a:r>
          </a:p>
        </p:txBody>
      </p:sp>
      <p:sp>
        <p:nvSpPr>
          <p:cNvPr id="2" name="Slide Number Placeholder 10">
            <a:extLst>
              <a:ext uri="{FF2B5EF4-FFF2-40B4-BE49-F238E27FC236}">
                <a16:creationId xmlns:a16="http://schemas.microsoft.com/office/drawing/2014/main" id="{643E3391-EFC5-805D-46F1-5F8CEDE975EC}"/>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7</a:t>
            </a:fld>
            <a:endParaRPr lang="en-US" sz="1600" dirty="0">
              <a:solidFill>
                <a:schemeClr val="bg1"/>
              </a:solidFill>
              <a:latin typeface="Bebas Neue" panose="020B0606020202050201" pitchFamily="34" charset="0"/>
            </a:endParaRPr>
          </a:p>
        </p:txBody>
      </p:sp>
      <p:pic>
        <p:nvPicPr>
          <p:cNvPr id="5" name="Picture 4">
            <a:extLst>
              <a:ext uri="{FF2B5EF4-FFF2-40B4-BE49-F238E27FC236}">
                <a16:creationId xmlns:a16="http://schemas.microsoft.com/office/drawing/2014/main" id="{F287E259-7D4A-EDF7-13E7-B557F01B30E2}"/>
              </a:ext>
            </a:extLst>
          </p:cNvPr>
          <p:cNvPicPr>
            <a:picLocks noChangeAspect="1"/>
          </p:cNvPicPr>
          <p:nvPr/>
        </p:nvPicPr>
        <p:blipFill>
          <a:blip r:embed="rId4"/>
          <a:stretch>
            <a:fillRect/>
          </a:stretch>
        </p:blipFill>
        <p:spPr>
          <a:xfrm>
            <a:off x="378425" y="349574"/>
            <a:ext cx="6600599" cy="6158852"/>
          </a:xfrm>
          <a:prstGeom prst="rect">
            <a:avLst/>
          </a:prstGeom>
          <a:effectLst>
            <a:outerShdw blurRad="332510" dist="38100" dir="2700000" sx="102816" sy="102816" algn="tl" rotWithShape="0">
              <a:prstClr val="black">
                <a:alpha val="25272"/>
              </a:prstClr>
            </a:outerShdw>
          </a:effectLst>
        </p:spPr>
      </p:pic>
    </p:spTree>
    <p:extLst>
      <p:ext uri="{BB962C8B-B14F-4D97-AF65-F5344CB8AC3E}">
        <p14:creationId xmlns:p14="http://schemas.microsoft.com/office/powerpoint/2010/main" val="229117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ture hispanic man rides his horse through the rugged desert in northern arizona near the monuement valley tribal park in indian country - an elder navajo stock pictures, royalty-free photos &amp; images">
            <a:extLst>
              <a:ext uri="{FF2B5EF4-FFF2-40B4-BE49-F238E27FC236}">
                <a16:creationId xmlns:a16="http://schemas.microsoft.com/office/drawing/2014/main" id="{9966EF45-3402-F532-25FB-E7398A40F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90" r="11027" b="-1297"/>
          <a:stretch/>
        </p:blipFill>
        <p:spPr bwMode="auto">
          <a:xfrm>
            <a:off x="7614348" y="0"/>
            <a:ext cx="4572572" cy="69469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0">
            <a:extLst>
              <a:ext uri="{FF2B5EF4-FFF2-40B4-BE49-F238E27FC236}">
                <a16:creationId xmlns:a16="http://schemas.microsoft.com/office/drawing/2014/main" id="{990D64A5-4466-7460-D186-5D62B5277A17}"/>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8</a:t>
            </a:fld>
            <a:endParaRPr lang="en-US" sz="1600" dirty="0">
              <a:solidFill>
                <a:schemeClr val="bg1"/>
              </a:solidFill>
              <a:latin typeface="Bebas Neue" panose="020B0606020202050201" pitchFamily="34" charset="0"/>
            </a:endParaRPr>
          </a:p>
        </p:txBody>
      </p:sp>
      <p:sp>
        <p:nvSpPr>
          <p:cNvPr id="8" name="TextBox 7">
            <a:extLst>
              <a:ext uri="{FF2B5EF4-FFF2-40B4-BE49-F238E27FC236}">
                <a16:creationId xmlns:a16="http://schemas.microsoft.com/office/drawing/2014/main" id="{9A56C0F5-FB39-1A41-C938-6337651D2003}"/>
              </a:ext>
            </a:extLst>
          </p:cNvPr>
          <p:cNvSpPr txBox="1"/>
          <p:nvPr/>
        </p:nvSpPr>
        <p:spPr>
          <a:xfrm>
            <a:off x="1728831" y="1705996"/>
            <a:ext cx="5697643" cy="2569934"/>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300" dirty="0">
                <a:latin typeface="Arvo" panose="02000000000000000000" pitchFamily="2" charset="77"/>
              </a:rPr>
              <a:t>Easily access information quickly online</a:t>
            </a:r>
          </a:p>
          <a:p>
            <a:pPr marL="800100" lvl="1" indent="-342900">
              <a:buFont typeface="Arial" panose="020B0604020202020204" pitchFamily="34" charset="0"/>
              <a:buChar char="•"/>
            </a:pPr>
            <a:r>
              <a:rPr lang="en-US" sz="2300" dirty="0">
                <a:latin typeface="Arvo" panose="02000000000000000000" pitchFamily="2" charset="77"/>
              </a:rPr>
              <a:t>Increase accessibility to the ADRC</a:t>
            </a:r>
          </a:p>
          <a:p>
            <a:pPr marL="800100" lvl="1" indent="-342900">
              <a:buFont typeface="Arial" panose="020B0604020202020204" pitchFamily="34" charset="0"/>
              <a:buChar char="•"/>
            </a:pPr>
            <a:r>
              <a:rPr lang="en-US" sz="2300" dirty="0">
                <a:latin typeface="Arvo" panose="02000000000000000000" pitchFamily="2" charset="77"/>
              </a:rPr>
              <a:t>Counselors available Monday – Friday 8:00 am to 5:00 pm</a:t>
            </a:r>
          </a:p>
          <a:p>
            <a:pPr marL="800100" lvl="1" indent="-342900">
              <a:buFont typeface="Arial" panose="020B0604020202020204" pitchFamily="34" charset="0"/>
              <a:buChar char="•"/>
            </a:pPr>
            <a:endParaRPr lang="en-US" sz="2300" dirty="0">
              <a:latin typeface="Arvo" panose="02000000000000000000" pitchFamily="2" charset="77"/>
            </a:endParaRPr>
          </a:p>
        </p:txBody>
      </p:sp>
      <p:sp>
        <p:nvSpPr>
          <p:cNvPr id="13" name="Title 6">
            <a:extLst>
              <a:ext uri="{FF2B5EF4-FFF2-40B4-BE49-F238E27FC236}">
                <a16:creationId xmlns:a16="http://schemas.microsoft.com/office/drawing/2014/main" id="{86B8E820-7AE2-C556-4481-BC47472206E7}"/>
              </a:ext>
            </a:extLst>
          </p:cNvPr>
          <p:cNvSpPr txBox="1">
            <a:spLocks/>
          </p:cNvSpPr>
          <p:nvPr/>
        </p:nvSpPr>
        <p:spPr>
          <a:xfrm>
            <a:off x="2239683" y="768536"/>
            <a:ext cx="9208246" cy="711285"/>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Live Web Chat </a:t>
            </a:r>
            <a:endParaRPr lang="en-US" dirty="0"/>
          </a:p>
        </p:txBody>
      </p:sp>
      <p:pic>
        <p:nvPicPr>
          <p:cNvPr id="20" name="Picture 19">
            <a:extLst>
              <a:ext uri="{FF2B5EF4-FFF2-40B4-BE49-F238E27FC236}">
                <a16:creationId xmlns:a16="http://schemas.microsoft.com/office/drawing/2014/main" id="{E7DE2B39-01D1-806B-659B-2FCE571D9EC4}"/>
              </a:ext>
            </a:extLst>
          </p:cNvPr>
          <p:cNvPicPr>
            <a:picLocks noChangeAspect="1"/>
          </p:cNvPicPr>
          <p:nvPr/>
        </p:nvPicPr>
        <p:blipFill>
          <a:blip r:embed="rId3"/>
          <a:stretch>
            <a:fillRect/>
          </a:stretch>
        </p:blipFill>
        <p:spPr>
          <a:xfrm>
            <a:off x="4313287" y="3813176"/>
            <a:ext cx="2686050" cy="2922519"/>
          </a:xfrm>
          <a:prstGeom prst="rect">
            <a:avLst/>
          </a:prstGeom>
        </p:spPr>
      </p:pic>
    </p:spTree>
    <p:extLst>
      <p:ext uri="{BB962C8B-B14F-4D97-AF65-F5344CB8AC3E}">
        <p14:creationId xmlns:p14="http://schemas.microsoft.com/office/powerpoint/2010/main" val="427572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emale paramedic emergency medical technician listens to her patient's heart and lungs, as she makes rounds to patients  who are homebound to make sure they are doing okay healthwise - an elder navajo stock pictures, royalty-free photos &amp; images">
            <a:extLst>
              <a:ext uri="{FF2B5EF4-FFF2-40B4-BE49-F238E27FC236}">
                <a16:creationId xmlns:a16="http://schemas.microsoft.com/office/drawing/2014/main" id="{DC0AA0B9-33A5-BB28-FE0A-7067D0BBFA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58" r="29143"/>
          <a:stretch/>
        </p:blipFill>
        <p:spPr bwMode="auto">
          <a:xfrm>
            <a:off x="7614348" y="-1"/>
            <a:ext cx="4577652"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AB98A8-FB65-E515-A39E-0378F84378CA}"/>
              </a:ext>
            </a:extLst>
          </p:cNvPr>
          <p:cNvSpPr txBox="1"/>
          <p:nvPr/>
        </p:nvSpPr>
        <p:spPr>
          <a:xfrm>
            <a:off x="1631003" y="2196063"/>
            <a:ext cx="5697643" cy="4031873"/>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1600" dirty="0">
                <a:latin typeface="Arvo" panose="02000000000000000000" pitchFamily="2" charset="77"/>
              </a:rPr>
              <a:t>Provide answers to questions and concerns regarding private and government benefit programs</a:t>
            </a:r>
          </a:p>
          <a:p>
            <a:pPr marL="800100" lvl="1" indent="-342900">
              <a:buFont typeface="Arial" panose="020B0604020202020204" pitchFamily="34" charset="0"/>
              <a:buChar char="•"/>
            </a:pPr>
            <a:endParaRPr lang="en-US" sz="1600" dirty="0">
              <a:latin typeface="Arvo" panose="02000000000000000000" pitchFamily="2" charset="77"/>
            </a:endParaRPr>
          </a:p>
          <a:p>
            <a:pPr marL="800100" lvl="1" indent="-342900">
              <a:buFont typeface="Arial" panose="020B0604020202020204" pitchFamily="34" charset="0"/>
              <a:buChar char="•"/>
            </a:pPr>
            <a:r>
              <a:rPr lang="en-US" sz="1600" dirty="0">
                <a:latin typeface="Arvo" panose="02000000000000000000" pitchFamily="2" charset="77"/>
              </a:rPr>
              <a:t>Offer one-on-one benefit counseling and assistance to people with Medicare and their families, including Original Medicare and Advantage plans, Supplemental plans, Medicare Part D, and Low-Income Subsidy Programs</a:t>
            </a:r>
          </a:p>
          <a:p>
            <a:pPr marL="800100" lvl="1" indent="-342900">
              <a:buFont typeface="Arial" panose="020B0604020202020204" pitchFamily="34" charset="0"/>
              <a:buChar char="•"/>
            </a:pPr>
            <a:endParaRPr lang="en-US" sz="1600" dirty="0">
              <a:latin typeface="Arvo" panose="02000000000000000000" pitchFamily="2" charset="77"/>
            </a:endParaRPr>
          </a:p>
          <a:p>
            <a:pPr marL="800100" lvl="1" indent="-342900">
              <a:buFont typeface="Arial" panose="020B0604020202020204" pitchFamily="34" charset="0"/>
              <a:buChar char="•"/>
            </a:pPr>
            <a:r>
              <a:rPr lang="en-US" sz="1600" dirty="0">
                <a:latin typeface="Arvo" panose="02000000000000000000" pitchFamily="2" charset="77"/>
              </a:rPr>
              <a:t>Ensure that New Mexicans receive accurate, unbiased information about health care options and other entitlements </a:t>
            </a:r>
          </a:p>
          <a:p>
            <a:pPr marL="800100" lvl="1" indent="-342900">
              <a:buFont typeface="Arial" panose="020B0604020202020204" pitchFamily="34" charset="0"/>
              <a:buChar char="•"/>
            </a:pPr>
            <a:endParaRPr lang="en-US" sz="1600" dirty="0">
              <a:latin typeface="Arvo" panose="02000000000000000000" pitchFamily="2" charset="77"/>
            </a:endParaRPr>
          </a:p>
          <a:p>
            <a:pPr marL="800100" lvl="1" indent="-342900">
              <a:buFont typeface="Arial" panose="020B0604020202020204" pitchFamily="34" charset="0"/>
              <a:buChar char="•"/>
            </a:pPr>
            <a:r>
              <a:rPr lang="en-US" sz="1600" dirty="0">
                <a:latin typeface="Arvo" panose="02000000000000000000" pitchFamily="2" charset="77"/>
              </a:rPr>
              <a:t>SHIP does not sell, endorse, or recommend any specific insurance or other health plan</a:t>
            </a:r>
          </a:p>
          <a:p>
            <a:pPr marL="800100" lvl="1" indent="-342900">
              <a:buFont typeface="Arial" panose="020B0604020202020204" pitchFamily="34" charset="0"/>
              <a:buChar char="•"/>
            </a:pPr>
            <a:endParaRPr lang="en-US" sz="1600" dirty="0">
              <a:latin typeface="Arvo" panose="02000000000000000000" pitchFamily="2" charset="77"/>
            </a:endParaRPr>
          </a:p>
        </p:txBody>
      </p:sp>
      <p:sp>
        <p:nvSpPr>
          <p:cNvPr id="13" name="Title 6">
            <a:extLst>
              <a:ext uri="{FF2B5EF4-FFF2-40B4-BE49-F238E27FC236}">
                <a16:creationId xmlns:a16="http://schemas.microsoft.com/office/drawing/2014/main" id="{B0C66D1E-6831-815D-E4C1-6E46E4B34DFE}"/>
              </a:ext>
            </a:extLst>
          </p:cNvPr>
          <p:cNvSpPr txBox="1">
            <a:spLocks/>
          </p:cNvSpPr>
          <p:nvPr/>
        </p:nvSpPr>
        <p:spPr>
          <a:xfrm>
            <a:off x="2239683" y="768536"/>
            <a:ext cx="6269317" cy="132068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b="0" dirty="0">
                <a:latin typeface="Bebas Neue" panose="020B0606020202050201" pitchFamily="34" charset="0"/>
              </a:rPr>
              <a:t>State Health Insurance Assistance Program (SHIP)</a:t>
            </a:r>
            <a:endParaRPr lang="en-US" dirty="0"/>
          </a:p>
        </p:txBody>
      </p:sp>
      <p:sp>
        <p:nvSpPr>
          <p:cNvPr id="17" name="Slide Number Placeholder 10">
            <a:extLst>
              <a:ext uri="{FF2B5EF4-FFF2-40B4-BE49-F238E27FC236}">
                <a16:creationId xmlns:a16="http://schemas.microsoft.com/office/drawing/2014/main" id="{BC1772F9-5061-8CF2-09FC-8544BB6C5BA1}"/>
              </a:ext>
            </a:extLst>
          </p:cNvPr>
          <p:cNvSpPr txBox="1">
            <a:spLocks/>
          </p:cNvSpPr>
          <p:nvPr/>
        </p:nvSpPr>
        <p:spPr>
          <a:xfrm>
            <a:off x="9070375" y="63705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21897-4101-4970-B77E-478C04F83F85}" type="slidenum">
              <a:rPr lang="en-US" sz="1600" smtClean="0">
                <a:solidFill>
                  <a:schemeClr val="bg1"/>
                </a:solidFill>
                <a:latin typeface="Bebas Neue" panose="020B0606020202050201" pitchFamily="34" charset="0"/>
              </a:rPr>
              <a:pPr/>
              <a:t>9</a:t>
            </a:fld>
            <a:endParaRPr lang="en-US" sz="16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3102256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4068</TotalTime>
  <Words>1336</Words>
  <Application>Microsoft Office PowerPoint</Application>
  <PresentationFormat>Widescreen</PresentationFormat>
  <Paragraphs>192</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Arvo</vt:lpstr>
      <vt:lpstr>Bebas Neue</vt:lpstr>
      <vt:lpstr>Calibri</vt:lpstr>
      <vt:lpstr>Office Theme</vt:lpstr>
      <vt:lpstr>PowerPoint Presentation</vt:lpstr>
      <vt:lpstr>PowerPoint Presentation</vt:lpstr>
      <vt:lpstr>Land Acknowledgement</vt:lpstr>
      <vt:lpstr>New Mexico ADRC Mission Statement</vt:lpstr>
      <vt:lpstr>Options Counseling</vt:lpstr>
      <vt:lpstr>PowerPoint Presentation</vt:lpstr>
      <vt:lpstr>https://aging.nm.gov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ALTSD Programs</vt:lpstr>
      <vt:lpstr>Want to learn more?</vt:lpstr>
      <vt:lpstr>FOR THE LATEST…</vt:lpstr>
      <vt:lpstr>PowerPoint Presentation</vt:lpstr>
      <vt:lpstr>Your feedback is important to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Herbig</dc:creator>
  <cp:lastModifiedBy>Winterowd, Kris, ALTSD</cp:lastModifiedBy>
  <cp:revision>56</cp:revision>
  <dcterms:created xsi:type="dcterms:W3CDTF">2024-05-22T18:05:38Z</dcterms:created>
  <dcterms:modified xsi:type="dcterms:W3CDTF">2024-10-23T22:26:00Z</dcterms:modified>
</cp:coreProperties>
</file>