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78" r:id="rId2"/>
    <p:sldId id="1973" r:id="rId3"/>
    <p:sldId id="269" r:id="rId4"/>
    <p:sldId id="2053" r:id="rId5"/>
    <p:sldId id="2054" r:id="rId6"/>
    <p:sldId id="2007" r:id="rId7"/>
    <p:sldId id="2055" r:id="rId8"/>
    <p:sldId id="2034" r:id="rId9"/>
    <p:sldId id="2056" r:id="rId10"/>
    <p:sldId id="2036" r:id="rId11"/>
    <p:sldId id="2057" r:id="rId12"/>
    <p:sldId id="2058" r:id="rId13"/>
    <p:sldId id="2059" r:id="rId14"/>
    <p:sldId id="2060" r:id="rId15"/>
    <p:sldId id="2061" r:id="rId16"/>
    <p:sldId id="2062" r:id="rId17"/>
    <p:sldId id="2064" r:id="rId18"/>
    <p:sldId id="2044" r:id="rId19"/>
    <p:sldId id="2065" r:id="rId20"/>
    <p:sldId id="2029" r:id="rId21"/>
    <p:sldId id="2066" r:id="rId22"/>
    <p:sldId id="2067" r:id="rId23"/>
    <p:sldId id="2068" r:id="rId24"/>
    <p:sldId id="2063" r:id="rId25"/>
    <p:sldId id="2022" r:id="rId26"/>
    <p:sldId id="2019" r:id="rId27"/>
    <p:sldId id="2028" r:id="rId28"/>
    <p:sldId id="2024" r:id="rId29"/>
    <p:sldId id="203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5750"/>
    <a:srgbClr val="AAD7D1"/>
    <a:srgbClr val="482E59"/>
    <a:srgbClr val="CCBFD5"/>
    <a:srgbClr val="2A9B8D"/>
    <a:srgbClr val="FCD386"/>
    <a:srgbClr val="EEF7F6"/>
    <a:srgbClr val="FAB5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29" autoAdjust="0"/>
    <p:restoredTop sz="88980"/>
  </p:normalViewPr>
  <p:slideViewPr>
    <p:cSldViewPr snapToGrid="0">
      <p:cViewPr>
        <p:scale>
          <a:sx n="99" d="100"/>
          <a:sy n="99" d="100"/>
        </p:scale>
        <p:origin x="888" y="9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vo" panose="02000000000000000000" pitchFamily="2" charset="77"/>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vo" panose="02000000000000000000" pitchFamily="2" charset="77"/>
              </a:defRPr>
            </a:lvl1pPr>
          </a:lstStyle>
          <a:p>
            <a:fld id="{22CB261E-DD01-624D-AF6C-6C6FF0162EDC}" type="datetimeFigureOut">
              <a:rPr lang="en-US" smtClean="0"/>
              <a:pPr/>
              <a:t>10/23/2024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vo" panose="02000000000000000000" pitchFamily="2" charset="77"/>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vo" panose="02000000000000000000" pitchFamily="2" charset="77"/>
              </a:defRPr>
            </a:lvl1pPr>
          </a:lstStyle>
          <a:p>
            <a:fld id="{13F39C4C-BBD6-CB44-AB42-9DA24FC77B69}" type="slidenum">
              <a:rPr lang="en-US" smtClean="0"/>
              <a:pPr/>
              <a:t>‹#›</a:t>
            </a:fld>
            <a:endParaRPr lang="en-US" dirty="0"/>
          </a:p>
        </p:txBody>
      </p:sp>
    </p:spTree>
    <p:extLst>
      <p:ext uri="{BB962C8B-B14F-4D97-AF65-F5344CB8AC3E}">
        <p14:creationId xmlns:p14="http://schemas.microsoft.com/office/powerpoint/2010/main" val="156685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vo" panose="02000000000000000000" pitchFamily="2" charset="77"/>
        <a:ea typeface="+mn-ea"/>
        <a:cs typeface="+mn-cs"/>
      </a:defRPr>
    </a:lvl1pPr>
    <a:lvl2pPr marL="457200" algn="l" defTabSz="914400" rtl="0" eaLnBrk="1" latinLnBrk="0" hangingPunct="1">
      <a:defRPr sz="1200" b="0" i="0" kern="1200">
        <a:solidFill>
          <a:schemeClr val="tx1"/>
        </a:solidFill>
        <a:latin typeface="Arvo" panose="02000000000000000000" pitchFamily="2" charset="77"/>
        <a:ea typeface="+mn-ea"/>
        <a:cs typeface="+mn-cs"/>
      </a:defRPr>
    </a:lvl2pPr>
    <a:lvl3pPr marL="914400" algn="l" defTabSz="914400" rtl="0" eaLnBrk="1" latinLnBrk="0" hangingPunct="1">
      <a:defRPr sz="1200" b="0" i="0" kern="1200">
        <a:solidFill>
          <a:schemeClr val="tx1"/>
        </a:solidFill>
        <a:latin typeface="Arvo" panose="02000000000000000000" pitchFamily="2" charset="77"/>
        <a:ea typeface="+mn-ea"/>
        <a:cs typeface="+mn-cs"/>
      </a:defRPr>
    </a:lvl3pPr>
    <a:lvl4pPr marL="1371600" algn="l" defTabSz="914400" rtl="0" eaLnBrk="1" latinLnBrk="0" hangingPunct="1">
      <a:defRPr sz="1200" b="0" i="0" kern="1200">
        <a:solidFill>
          <a:schemeClr val="tx1"/>
        </a:solidFill>
        <a:latin typeface="Arvo" panose="02000000000000000000" pitchFamily="2" charset="77"/>
        <a:ea typeface="+mn-ea"/>
        <a:cs typeface="+mn-cs"/>
      </a:defRPr>
    </a:lvl4pPr>
    <a:lvl5pPr marL="1828800" algn="l" defTabSz="914400" rtl="0" eaLnBrk="1" latinLnBrk="0" hangingPunct="1">
      <a:defRPr sz="1200" b="0" i="0" kern="1200">
        <a:solidFill>
          <a:schemeClr val="tx1"/>
        </a:solidFill>
        <a:latin typeface="Arvo" panose="02000000000000000000"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Courtney will be presenting the slides from #4 - #32</a:t>
            </a:r>
          </a:p>
          <a:p>
            <a:endParaRPr lang="en-US" dirty="0"/>
          </a:p>
          <a:p>
            <a:r>
              <a:rPr lang="en-US" dirty="0"/>
              <a:t>Assessments are at the core of identifying the needs of a consumer… As you know, an assessment is just a series of questions that providers/senior center staff use with their consumers to assess the needs of the folks being served, to determine care plans, and provide the information for folks to access services and the referrals to community resources. </a:t>
            </a:r>
          </a:p>
          <a:p>
            <a:endParaRPr lang="en-US" dirty="0"/>
          </a:p>
          <a:p>
            <a:r>
              <a:rPr lang="en-US" dirty="0"/>
              <a:t>Historically, each AAA has been able to use the assessment it deems best for their areas. WellSky has made available many different assessments for the use of the AAAs and their providers, unfortunately, this has led to inconsistent data collection. </a:t>
            </a:r>
          </a:p>
          <a:p>
            <a:endParaRPr lang="en-US" dirty="0"/>
          </a:p>
          <a:p>
            <a:endParaRPr lang="en-US" dirty="0"/>
          </a:p>
        </p:txBody>
      </p:sp>
      <p:sp>
        <p:nvSpPr>
          <p:cNvPr id="4" name="Slide Number Placeholder 3"/>
          <p:cNvSpPr>
            <a:spLocks noGrp="1"/>
          </p:cNvSpPr>
          <p:nvPr>
            <p:ph type="sldNum" sz="quarter" idx="5"/>
          </p:nvPr>
        </p:nvSpPr>
        <p:spPr/>
        <p:txBody>
          <a:bodyPr/>
          <a:lstStyle/>
          <a:p>
            <a:fld id="{13F39C4C-BBD6-CB44-AB42-9DA24FC77B69}" type="slidenum">
              <a:rPr lang="en-US" smtClean="0"/>
              <a:t>3</a:t>
            </a:fld>
            <a:endParaRPr lang="en-US"/>
          </a:p>
        </p:txBody>
      </p:sp>
    </p:spTree>
    <p:extLst>
      <p:ext uri="{BB962C8B-B14F-4D97-AF65-F5344CB8AC3E}">
        <p14:creationId xmlns:p14="http://schemas.microsoft.com/office/powerpoint/2010/main" val="215807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F39C4C-BBD6-CB44-AB42-9DA24FC77B69}" type="slidenum">
              <a:rPr lang="en-US" smtClean="0"/>
              <a:pPr/>
              <a:t>14</a:t>
            </a:fld>
            <a:endParaRPr lang="en-US" dirty="0"/>
          </a:p>
        </p:txBody>
      </p:sp>
    </p:spTree>
    <p:extLst>
      <p:ext uri="{BB962C8B-B14F-4D97-AF65-F5344CB8AC3E}">
        <p14:creationId xmlns:p14="http://schemas.microsoft.com/office/powerpoint/2010/main" val="599616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F39C4C-BBD6-CB44-AB42-9DA24FC77B69}" type="slidenum">
              <a:rPr lang="en-US" smtClean="0"/>
              <a:pPr/>
              <a:t>15</a:t>
            </a:fld>
            <a:endParaRPr lang="en-US" dirty="0"/>
          </a:p>
        </p:txBody>
      </p:sp>
    </p:spTree>
    <p:extLst>
      <p:ext uri="{BB962C8B-B14F-4D97-AF65-F5344CB8AC3E}">
        <p14:creationId xmlns:p14="http://schemas.microsoft.com/office/powerpoint/2010/main" val="121626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F39C4C-BBD6-CB44-AB42-9DA24FC77B69}" type="slidenum">
              <a:rPr lang="en-US" smtClean="0"/>
              <a:pPr/>
              <a:t>16</a:t>
            </a:fld>
            <a:endParaRPr lang="en-US" dirty="0"/>
          </a:p>
        </p:txBody>
      </p:sp>
    </p:spTree>
    <p:extLst>
      <p:ext uri="{BB962C8B-B14F-4D97-AF65-F5344CB8AC3E}">
        <p14:creationId xmlns:p14="http://schemas.microsoft.com/office/powerpoint/2010/main" val="416354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ptos" panose="020B0004020202020204" pitchFamily="34" charset="0"/>
              </a:rPr>
              <a:t>We’re in the season of Medicare advertisements. A lot of the advertisements out there are misleading. You can sign up for scam alerts on our website </a:t>
            </a:r>
            <a:r>
              <a:rPr lang="en-US" dirty="0" err="1">
                <a:latin typeface="Aptos" panose="020B0004020202020204" pitchFamily="34" charset="0"/>
              </a:rPr>
              <a:t>aging.nm.gov</a:t>
            </a:r>
            <a:r>
              <a:rPr lang="en-US" dirty="0">
                <a:latin typeface="Aptos" panose="020B0004020202020204" pitchFamily="34" charset="0"/>
              </a:rPr>
              <a:t>. </a:t>
            </a:r>
          </a:p>
          <a:p>
            <a:endParaRPr lang="en-US" dirty="0">
              <a:latin typeface="Aptos" panose="020B0004020202020204" pitchFamily="34" charset="0"/>
            </a:endParaRPr>
          </a:p>
          <a:p>
            <a:r>
              <a:rPr lang="en-US" dirty="0">
                <a:latin typeface="Aptos" panose="020B0004020202020204" pitchFamily="34" charset="0"/>
              </a:rPr>
              <a:t>Go to the home page </a:t>
            </a:r>
          </a:p>
          <a:p>
            <a:endParaRPr lang="en-US" dirty="0">
              <a:latin typeface="Aptos" panose="020B0004020202020204" pitchFamily="34" charset="0"/>
            </a:endParaRPr>
          </a:p>
          <a:p>
            <a:r>
              <a:rPr lang="en-US" dirty="0">
                <a:latin typeface="Aptos" panose="020B0004020202020204" pitchFamily="34" charset="0"/>
              </a:rPr>
              <a:t>Scroll about halfway down the page to the Popular Resources section shown here</a:t>
            </a:r>
          </a:p>
          <a:p>
            <a:endParaRPr lang="en-US" dirty="0">
              <a:latin typeface="Aptos" panose="020B0004020202020204" pitchFamily="34" charset="0"/>
            </a:endParaRPr>
          </a:p>
          <a:p>
            <a:r>
              <a:rPr lang="en-US" dirty="0">
                <a:latin typeface="Aptos" panose="020B0004020202020204" pitchFamily="34" charset="0"/>
              </a:rPr>
              <a:t>Select the Receive Scam Alerts tile to sign up</a:t>
            </a:r>
          </a:p>
          <a:p>
            <a:endParaRPr lang="en-US" dirty="0"/>
          </a:p>
          <a:p>
            <a:endParaRPr lang="en-US" dirty="0"/>
          </a:p>
        </p:txBody>
      </p:sp>
      <p:sp>
        <p:nvSpPr>
          <p:cNvPr id="4" name="Slide Number Placeholder 3"/>
          <p:cNvSpPr>
            <a:spLocks noGrp="1"/>
          </p:cNvSpPr>
          <p:nvPr>
            <p:ph type="sldNum" sz="quarter" idx="5"/>
          </p:nvPr>
        </p:nvSpPr>
        <p:spPr/>
        <p:txBody>
          <a:bodyPr/>
          <a:lstStyle/>
          <a:p>
            <a:fld id="{13F39C4C-BBD6-CB44-AB42-9DA24FC77B69}" type="slidenum">
              <a:rPr lang="en-US" smtClean="0"/>
              <a:pPr/>
              <a:t>17</a:t>
            </a:fld>
            <a:endParaRPr lang="en-US" dirty="0"/>
          </a:p>
        </p:txBody>
      </p:sp>
    </p:spTree>
    <p:extLst>
      <p:ext uri="{BB962C8B-B14F-4D97-AF65-F5344CB8AC3E}">
        <p14:creationId xmlns:p14="http://schemas.microsoft.com/office/powerpoint/2010/main" val="270325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4739" defTabSz="949478">
              <a:lnSpc>
                <a:spcPts val="2285"/>
              </a:lnSpc>
              <a:defRPr/>
            </a:pPr>
            <a:r>
              <a:rPr lang="en-US" dirty="0">
                <a:latin typeface="Aptos" panose="020B0004020202020204" pitchFamily="34" charset="0"/>
              </a:rPr>
              <a:t>Plans are allowed to send you emails and/or direct mailings. It’s advertising. What you should do if you have questions is, call us. We are the place to go for official unbiased information. Don’t stress out about them. That is why we are here. </a:t>
            </a:r>
            <a:r>
              <a:rPr lang="en-US" sz="1100" dirty="0">
                <a:latin typeface="Aptos" panose="020B0004020202020204" pitchFamily="34" charset="0"/>
              </a:rPr>
              <a:t>They are allowed to send them to you, you are not required to look at it. Call us, and then throw them in your paper shredder. </a:t>
            </a:r>
          </a:p>
          <a:p>
            <a:pPr marL="474739" defTabSz="949478">
              <a:lnSpc>
                <a:spcPts val="2285"/>
              </a:lnSpc>
              <a:defRPr/>
            </a:pPr>
            <a:endParaRPr lang="en-US" sz="1100" b="1" dirty="0">
              <a:latin typeface="Aptos" panose="020B0004020202020204" pitchFamily="34" charset="0"/>
            </a:endParaRPr>
          </a:p>
          <a:p>
            <a:pPr marL="474739" defTabSz="949478">
              <a:lnSpc>
                <a:spcPts val="2285"/>
              </a:lnSpc>
              <a:defRPr/>
            </a:pPr>
            <a:r>
              <a:rPr lang="en-US" sz="1100" b="1" dirty="0">
                <a:latin typeface="Aptos" panose="020B0004020202020204" pitchFamily="34" charset="0"/>
              </a:rPr>
              <a:t>*</a:t>
            </a:r>
            <a:r>
              <a:rPr lang="en-US" sz="1100" dirty="0">
                <a:latin typeface="Aptos" panose="020B0004020202020204" pitchFamily="34" charset="0"/>
              </a:rPr>
              <a:t> There are rules for the emails. Plans are allowed to send emails, but they must provide an opt-out option. I’m leery of emails with links. Know if you see these emails, this is a requirement.</a:t>
            </a:r>
          </a:p>
          <a:p>
            <a:pPr marL="474739" defTabSz="949478">
              <a:lnSpc>
                <a:spcPts val="2285"/>
              </a:lnSpc>
              <a:defRPr/>
            </a:pPr>
            <a:endParaRPr lang="en-US" sz="1100" dirty="0">
              <a:latin typeface="Aptos" panose="020B0004020202020204" pitchFamily="34" charset="0"/>
            </a:endParaRPr>
          </a:p>
          <a:p>
            <a:pPr marL="474739" defTabSz="949478">
              <a:lnSpc>
                <a:spcPts val="2285"/>
              </a:lnSpc>
              <a:defRPr/>
            </a:pPr>
            <a:r>
              <a:rPr lang="en-US" sz="1100" b="1" dirty="0">
                <a:latin typeface="Aptos" panose="020B0004020202020204" pitchFamily="34" charset="0"/>
              </a:rPr>
              <a:t>*</a:t>
            </a:r>
            <a:r>
              <a:rPr lang="en-US" sz="1100" dirty="0">
                <a:latin typeface="Aptos" panose="020B0004020202020204" pitchFamily="34" charset="0"/>
              </a:rPr>
              <a:t> Plans are </a:t>
            </a:r>
            <a:r>
              <a:rPr lang="en-US" sz="1100" u="sng" dirty="0">
                <a:latin typeface="Aptos" panose="020B0004020202020204" pitchFamily="34" charset="0"/>
              </a:rPr>
              <a:t>not</a:t>
            </a:r>
            <a:r>
              <a:rPr lang="en-US" sz="1100" dirty="0">
                <a:latin typeface="Aptos" panose="020B0004020202020204" pitchFamily="34" charset="0"/>
              </a:rPr>
              <a:t> allowed to </a:t>
            </a:r>
            <a:r>
              <a:rPr lang="en-US" sz="1100" kern="100" dirty="0">
                <a:latin typeface="Aptos" panose="020B0004020202020204" pitchFamily="34" charset="0"/>
                <a:ea typeface="Aptos" panose="020B0004020202020204" pitchFamily="34" charset="0"/>
                <a:cs typeface="Times New Roman" panose="02020603050405020304" pitchFamily="18" charset="0"/>
              </a:rPr>
              <a:t>send unsolicited text messages, or </a:t>
            </a:r>
            <a:r>
              <a:rPr lang="en-US" sz="1100" dirty="0">
                <a:latin typeface="Aptos" panose="020B0004020202020204" pitchFamily="34" charset="0"/>
              </a:rPr>
              <a:t>call you or visit you in person to market their products without your permission. </a:t>
            </a:r>
          </a:p>
          <a:p>
            <a:pPr marL="474739">
              <a:lnSpc>
                <a:spcPts val="2285"/>
              </a:lnSpc>
            </a:pPr>
            <a:r>
              <a:rPr lang="en-US" sz="1100" kern="100" dirty="0">
                <a:latin typeface="Aptos" panose="020B0004020202020204" pitchFamily="34" charset="0"/>
                <a:ea typeface="Aptos" panose="020B0004020202020204" pitchFamily="34" charset="0"/>
                <a:cs typeface="Times New Roman" panose="02020603050405020304" pitchFamily="18" charset="0"/>
              </a:rPr>
              <a:t>       +Be careful if you are at any kind of event and if there is an insurance company representative there. Be very careful about what you sign. Make sure you know what it is. Even if it is a sign in sheet. You could be exposing 		yourself to solicitation. </a:t>
            </a:r>
          </a:p>
          <a:p>
            <a:pPr algn="l"/>
            <a:r>
              <a:rPr lang="en-US" sz="1100" kern="100" dirty="0">
                <a:latin typeface="Aptos" panose="020B0004020202020204" pitchFamily="34" charset="0"/>
                <a:ea typeface="Aptos" panose="020B0004020202020204" pitchFamily="34" charset="0"/>
                <a:cs typeface="Times New Roman" panose="02020603050405020304" pitchFamily="18" charset="0"/>
              </a:rPr>
              <a:t>            </a:t>
            </a:r>
            <a:r>
              <a:rPr lang="en-US" sz="1100" b="1" kern="100" dirty="0">
                <a:latin typeface="Aptos" panose="020B0004020202020204" pitchFamily="34" charset="0"/>
                <a:ea typeface="Aptos" panose="020B0004020202020204" pitchFamily="34" charset="0"/>
                <a:cs typeface="Times New Roman" panose="02020603050405020304" pitchFamily="18" charset="0"/>
              </a:rPr>
              <a:t>*</a:t>
            </a:r>
            <a:r>
              <a:rPr lang="en-US" sz="1100" kern="100" dirty="0">
                <a:latin typeface="Aptos" panose="020B0004020202020204" pitchFamily="34" charset="0"/>
                <a:ea typeface="Aptos" panose="020B0004020202020204" pitchFamily="34" charset="0"/>
                <a:cs typeface="Times New Roman" panose="02020603050405020304" pitchFamily="18" charset="0"/>
              </a:rPr>
              <a:t> Plan representatives cannot a</a:t>
            </a:r>
            <a:r>
              <a:rPr lang="en-US" sz="1100" dirty="0">
                <a:latin typeface="Aptos" panose="020B0004020202020204" pitchFamily="34" charset="0"/>
              </a:rPr>
              <a:t>pproach you in public areas, such as a parking lot, hallways, or sidewalks.</a:t>
            </a:r>
          </a:p>
          <a:p>
            <a:pPr algn="l"/>
            <a:endParaRPr lang="en-US" sz="1100" kern="100" dirty="0">
              <a:latin typeface="Aptos" panose="020B0004020202020204" pitchFamily="34" charset="0"/>
              <a:ea typeface="Aptos" panose="020B0004020202020204" pitchFamily="34" charset="0"/>
              <a:cs typeface="Times New Roman" panose="02020603050405020304" pitchFamily="18" charset="0"/>
            </a:endParaRPr>
          </a:p>
          <a:p>
            <a:pPr algn="l"/>
            <a:r>
              <a:rPr lang="en-US" sz="1100" kern="100" dirty="0">
                <a:latin typeface="Aptos" panose="020B0004020202020204" pitchFamily="34" charset="0"/>
                <a:ea typeface="Aptos" panose="020B0004020202020204" pitchFamily="34" charset="0"/>
                <a:cs typeface="Times New Roman" panose="02020603050405020304" pitchFamily="18" charset="0"/>
              </a:rPr>
              <a:t>            * Plan representatives are not allowed to charge a fee to enroll you in a Medicare Advantage plan. There is a premium, but no fee to enroll. </a:t>
            </a:r>
          </a:p>
          <a:p>
            <a:pPr marL="465887" defTabSz="931774">
              <a:lnSpc>
                <a:spcPts val="2242"/>
              </a:lnSpc>
              <a:defRPr/>
            </a:pPr>
            <a:endParaRPr lang="en-US" dirty="0"/>
          </a:p>
        </p:txBody>
      </p:sp>
      <p:sp>
        <p:nvSpPr>
          <p:cNvPr id="4" name="Slide Number Placeholder 3"/>
          <p:cNvSpPr>
            <a:spLocks noGrp="1"/>
          </p:cNvSpPr>
          <p:nvPr>
            <p:ph type="sldNum" sz="quarter" idx="5"/>
          </p:nvPr>
        </p:nvSpPr>
        <p:spPr/>
        <p:txBody>
          <a:bodyPr/>
          <a:lstStyle/>
          <a:p>
            <a:fld id="{4A93F576-D5DC-4248-B22D-2499D1691654}" type="slidenum">
              <a:rPr lang="en-US" smtClean="0"/>
              <a:t>18</a:t>
            </a:fld>
            <a:endParaRPr lang="en-US" dirty="0"/>
          </a:p>
        </p:txBody>
      </p:sp>
    </p:spTree>
    <p:extLst>
      <p:ext uri="{BB962C8B-B14F-4D97-AF65-F5344CB8AC3E}">
        <p14:creationId xmlns:p14="http://schemas.microsoft.com/office/powerpoint/2010/main" val="913243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ptos" panose="020B0004020202020204" pitchFamily="34" charset="0"/>
              </a:rPr>
              <a:t>When should you walk away?</a:t>
            </a:r>
          </a:p>
          <a:p>
            <a:endParaRPr lang="en-US" dirty="0">
              <a:latin typeface="Aptos" panose="020B0004020202020204" pitchFamily="34" charset="0"/>
            </a:endParaRPr>
          </a:p>
          <a:p>
            <a:r>
              <a:rPr lang="en-US" dirty="0">
                <a:latin typeface="Aptos" panose="020B0004020202020204" pitchFamily="34" charset="0"/>
              </a:rPr>
              <a:t>Read slide.</a:t>
            </a:r>
          </a:p>
          <a:p>
            <a:endParaRPr lang="en-US" dirty="0">
              <a:latin typeface="Aptos" panose="020B0004020202020204" pitchFamily="34" charset="0"/>
            </a:endParaRPr>
          </a:p>
          <a:p>
            <a:pPr algn="l"/>
            <a:r>
              <a:rPr lang="en-US" dirty="0">
                <a:latin typeface="Aptos" panose="020B0004020202020204" pitchFamily="34" charset="0"/>
              </a:rPr>
              <a:t>1 You can use the entire Open Enrollment Period to make your decisions. You will not receive extra benefits for signing up early.</a:t>
            </a:r>
          </a:p>
          <a:p>
            <a:pPr algn="l"/>
            <a:endParaRPr lang="en-US" dirty="0">
              <a:latin typeface="Aptos" panose="020B0004020202020204" pitchFamily="34" charset="0"/>
            </a:endParaRPr>
          </a:p>
          <a:p>
            <a:r>
              <a:rPr lang="en-US" dirty="0">
                <a:latin typeface="Aptos" panose="020B0004020202020204" pitchFamily="34" charset="0"/>
              </a:rPr>
              <a:t>Remember they can’t contact you without your permission. Be careful about  giving out your information. You could be giving permission.</a:t>
            </a:r>
          </a:p>
          <a:p>
            <a:endParaRPr lang="en-US" dirty="0">
              <a:latin typeface="Aptos" panose="020B0004020202020204" pitchFamily="34" charset="0"/>
            </a:endParaRPr>
          </a:p>
          <a:p>
            <a:r>
              <a:rPr lang="en-US" dirty="0">
                <a:latin typeface="Aptos" panose="020B0004020202020204" pitchFamily="34" charset="0"/>
              </a:rPr>
              <a:t>Always call us for official unbiased information.</a:t>
            </a:r>
          </a:p>
          <a:p>
            <a:endParaRPr lang="en-US" dirty="0">
              <a:latin typeface="Aptos" panose="020B0004020202020204" pitchFamily="34" charset="0"/>
            </a:endParaRPr>
          </a:p>
          <a:p>
            <a:endParaRPr lang="en-US" dirty="0">
              <a:latin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A93F576-D5DC-4248-B22D-2499D1691654}" type="slidenum">
              <a:rPr lang="en-US" smtClean="0"/>
              <a:t>19</a:t>
            </a:fld>
            <a:endParaRPr lang="en-US" dirty="0"/>
          </a:p>
        </p:txBody>
      </p:sp>
    </p:spTree>
    <p:extLst>
      <p:ext uri="{BB962C8B-B14F-4D97-AF65-F5344CB8AC3E}">
        <p14:creationId xmlns:p14="http://schemas.microsoft.com/office/powerpoint/2010/main" val="3096643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F39C4C-BBD6-CB44-AB42-9DA24FC77B69}" type="slidenum">
              <a:rPr lang="en-US" smtClean="0"/>
              <a:pPr/>
              <a:t>23</a:t>
            </a:fld>
            <a:endParaRPr lang="en-US" dirty="0"/>
          </a:p>
        </p:txBody>
      </p:sp>
    </p:spTree>
    <p:extLst>
      <p:ext uri="{BB962C8B-B14F-4D97-AF65-F5344CB8AC3E}">
        <p14:creationId xmlns:p14="http://schemas.microsoft.com/office/powerpoint/2010/main" val="40481255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sz="1200" dirty="0">
                <a:solidFill>
                  <a:srgbClr val="000000"/>
                </a:solidFill>
                <a:cs typeface="Calibri"/>
              </a:rPr>
              <a:t>Living longer means what?</a:t>
            </a:r>
          </a:p>
          <a:p>
            <a:pPr marL="285750" indent="-285750">
              <a:buFont typeface="Arial"/>
              <a:buChar char="•"/>
            </a:pPr>
            <a:r>
              <a:rPr lang="en-US" sz="1200" u="none" strike="noStrike" dirty="0">
                <a:solidFill>
                  <a:srgbClr val="000000"/>
                </a:solidFill>
                <a:effectLst/>
                <a:cs typeface="Calibri"/>
              </a:rPr>
              <a:t>Post pandemic behavioral health needs means what</a:t>
            </a:r>
          </a:p>
          <a:p>
            <a:pPr marL="285750" indent="-285750">
              <a:buFont typeface="Arial"/>
              <a:buChar char="•"/>
            </a:pPr>
            <a:r>
              <a:rPr lang="en-US" sz="1200" dirty="0">
                <a:solidFill>
                  <a:srgbClr val="000000"/>
                </a:solidFill>
                <a:cs typeface="Calibri"/>
              </a:rPr>
              <a:t>How much money/how many years/ where in the state?</a:t>
            </a:r>
            <a:endParaRPr lang="en-US" u="none" strike="noStrike" dirty="0">
              <a:solidFill>
                <a:srgbClr val="000000"/>
              </a:solidFill>
              <a:effectLst/>
              <a:cs typeface="Calibri"/>
            </a:endParaRPr>
          </a:p>
          <a:p>
            <a:endParaRPr lang="en-US" dirty="0"/>
          </a:p>
        </p:txBody>
      </p:sp>
      <p:sp>
        <p:nvSpPr>
          <p:cNvPr id="4" name="Slide Number Placeholder 3"/>
          <p:cNvSpPr>
            <a:spLocks noGrp="1"/>
          </p:cNvSpPr>
          <p:nvPr>
            <p:ph type="sldNum" sz="quarter" idx="5"/>
          </p:nvPr>
        </p:nvSpPr>
        <p:spPr/>
        <p:txBody>
          <a:bodyPr/>
          <a:lstStyle/>
          <a:p>
            <a:fld id="{D3F12701-0785-4749-9DE0-29EAC5BE3C4E}" type="slidenum">
              <a:rPr lang="en-US" smtClean="0"/>
              <a:t>25</a:t>
            </a:fld>
            <a:endParaRPr lang="en-US"/>
          </a:p>
        </p:txBody>
      </p:sp>
    </p:spTree>
    <p:extLst>
      <p:ext uri="{BB962C8B-B14F-4D97-AF65-F5344CB8AC3E}">
        <p14:creationId xmlns:p14="http://schemas.microsoft.com/office/powerpoint/2010/main" val="101165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F39C4C-BBD6-CB44-AB42-9DA24FC77B69}" type="slidenum">
              <a:rPr lang="en-US" smtClean="0"/>
              <a:pPr/>
              <a:t>26</a:t>
            </a:fld>
            <a:endParaRPr lang="en-US" dirty="0"/>
          </a:p>
        </p:txBody>
      </p:sp>
    </p:spTree>
    <p:extLst>
      <p:ext uri="{BB962C8B-B14F-4D97-AF65-F5344CB8AC3E}">
        <p14:creationId xmlns:p14="http://schemas.microsoft.com/office/powerpoint/2010/main" val="444716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F39C4C-BBD6-CB44-AB42-9DA24FC77B69}" type="slidenum">
              <a:rPr lang="en-US" smtClean="0"/>
              <a:pPr/>
              <a:t>27</a:t>
            </a:fld>
            <a:endParaRPr lang="en-US" dirty="0"/>
          </a:p>
        </p:txBody>
      </p:sp>
    </p:spTree>
    <p:extLst>
      <p:ext uri="{BB962C8B-B14F-4D97-AF65-F5344CB8AC3E}">
        <p14:creationId xmlns:p14="http://schemas.microsoft.com/office/powerpoint/2010/main" val="2333619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sz="1200" dirty="0">
                <a:solidFill>
                  <a:srgbClr val="000000"/>
                </a:solidFill>
                <a:cs typeface="Calibri"/>
              </a:rPr>
              <a:t>Living longer means what?</a:t>
            </a:r>
          </a:p>
          <a:p>
            <a:pPr marL="285750" indent="-285750">
              <a:buFont typeface="Arial"/>
              <a:buChar char="•"/>
            </a:pPr>
            <a:r>
              <a:rPr lang="en-US" sz="1200" u="none" strike="noStrike" dirty="0">
                <a:solidFill>
                  <a:srgbClr val="000000"/>
                </a:solidFill>
                <a:effectLst/>
                <a:cs typeface="Calibri"/>
              </a:rPr>
              <a:t>Post pandemic behavioral health needs means what</a:t>
            </a:r>
          </a:p>
          <a:p>
            <a:pPr marL="285750" indent="-285750">
              <a:buFont typeface="Arial"/>
              <a:buChar char="•"/>
            </a:pPr>
            <a:r>
              <a:rPr lang="en-US" sz="1200" dirty="0">
                <a:solidFill>
                  <a:srgbClr val="000000"/>
                </a:solidFill>
                <a:cs typeface="Calibri"/>
              </a:rPr>
              <a:t>How much money/how many years/ where in the state?</a:t>
            </a:r>
            <a:endParaRPr lang="en-US" u="none" strike="noStrike" dirty="0">
              <a:solidFill>
                <a:srgbClr val="000000"/>
              </a:solidFill>
              <a:effectLst/>
              <a:cs typeface="Calibri"/>
            </a:endParaRPr>
          </a:p>
          <a:p>
            <a:endParaRPr lang="en-US" dirty="0"/>
          </a:p>
        </p:txBody>
      </p:sp>
      <p:sp>
        <p:nvSpPr>
          <p:cNvPr id="4" name="Slide Number Placeholder 3"/>
          <p:cNvSpPr>
            <a:spLocks noGrp="1"/>
          </p:cNvSpPr>
          <p:nvPr>
            <p:ph type="sldNum" sz="quarter" idx="5"/>
          </p:nvPr>
        </p:nvSpPr>
        <p:spPr/>
        <p:txBody>
          <a:bodyPr/>
          <a:lstStyle/>
          <a:p>
            <a:fld id="{D3F12701-0785-4749-9DE0-29EAC5BE3C4E}" type="slidenum">
              <a:rPr lang="en-US" smtClean="0"/>
              <a:t>4</a:t>
            </a:fld>
            <a:endParaRPr lang="en-US"/>
          </a:p>
        </p:txBody>
      </p:sp>
    </p:spTree>
    <p:extLst>
      <p:ext uri="{BB962C8B-B14F-4D97-AF65-F5344CB8AC3E}">
        <p14:creationId xmlns:p14="http://schemas.microsoft.com/office/powerpoint/2010/main" val="31205531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F39C4C-BBD6-CB44-AB42-9DA24FC77B69}" type="slidenum">
              <a:rPr lang="en-US" smtClean="0"/>
              <a:pPr/>
              <a:t>28</a:t>
            </a:fld>
            <a:endParaRPr lang="en-US" dirty="0"/>
          </a:p>
        </p:txBody>
      </p:sp>
    </p:spTree>
    <p:extLst>
      <p:ext uri="{BB962C8B-B14F-4D97-AF65-F5344CB8AC3E}">
        <p14:creationId xmlns:p14="http://schemas.microsoft.com/office/powerpoint/2010/main" val="750235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Denise</a:t>
            </a:r>
          </a:p>
          <a:p>
            <a:endParaRPr lang="en-US" dirty="0"/>
          </a:p>
        </p:txBody>
      </p:sp>
      <p:sp>
        <p:nvSpPr>
          <p:cNvPr id="4" name="Slide Number Placeholder 3"/>
          <p:cNvSpPr>
            <a:spLocks noGrp="1"/>
          </p:cNvSpPr>
          <p:nvPr>
            <p:ph type="sldNum" sz="quarter" idx="5"/>
          </p:nvPr>
        </p:nvSpPr>
        <p:spPr/>
        <p:txBody>
          <a:bodyPr/>
          <a:lstStyle/>
          <a:p>
            <a:fld id="{13F39C4C-BBD6-CB44-AB42-9DA24FC77B69}" type="slidenum">
              <a:rPr lang="en-US" smtClean="0"/>
              <a:t>29</a:t>
            </a:fld>
            <a:endParaRPr lang="en-US"/>
          </a:p>
        </p:txBody>
      </p:sp>
    </p:spTree>
    <p:extLst>
      <p:ext uri="{BB962C8B-B14F-4D97-AF65-F5344CB8AC3E}">
        <p14:creationId xmlns:p14="http://schemas.microsoft.com/office/powerpoint/2010/main" val="4192686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246"/>
              </a:lnSpc>
            </a:pPr>
            <a:r>
              <a:rPr lang="en-US" kern="100" dirty="0">
                <a:latin typeface="Aptos" panose="020B0004020202020204" pitchFamily="34" charset="0"/>
                <a:ea typeface="Aptos" panose="020B0004020202020204" pitchFamily="34" charset="0"/>
                <a:cs typeface="Times New Roman" panose="02020603050405020304" pitchFamily="18" charset="0"/>
              </a:rPr>
              <a:t>We are the sister program to SHIP. This is the part of the department that helps prevent, detect and report Medicare fraud, waste, and abuse.</a:t>
            </a:r>
          </a:p>
          <a:p>
            <a:pPr>
              <a:lnSpc>
                <a:spcPts val="1246"/>
              </a:lnSpc>
            </a:pPr>
            <a:r>
              <a:rPr lang="en-US" kern="100" dirty="0">
                <a:latin typeface="Aptos" panose="020B0004020202020204" pitchFamily="34" charset="0"/>
                <a:ea typeface="Aptos" panose="020B0004020202020204" pitchFamily="34" charset="0"/>
                <a:cs typeface="Times New Roman" panose="02020603050405020304" pitchFamily="18" charset="0"/>
              </a:rPr>
              <a:t>We have a Federal partnership with CMS the Centers for Medicare and Medicaid Services to provide advocacy, education, and outreach.</a:t>
            </a:r>
          </a:p>
          <a:p>
            <a:r>
              <a:rPr lang="en-US" dirty="0">
                <a:latin typeface="Aptos" panose="020B0004020202020204" pitchFamily="34" charset="0"/>
              </a:rPr>
              <a:t>Now that we’re getting into Medicare open enrollment, you may have been approached about your Medicare or asked for your information. You want to be careful about that. We’ll talk more about that later in the presentation.</a:t>
            </a:r>
          </a:p>
        </p:txBody>
      </p:sp>
      <p:sp>
        <p:nvSpPr>
          <p:cNvPr id="4" name="Slide Number Placeholder 3"/>
          <p:cNvSpPr>
            <a:spLocks noGrp="1"/>
          </p:cNvSpPr>
          <p:nvPr>
            <p:ph type="sldNum" sz="quarter" idx="5"/>
          </p:nvPr>
        </p:nvSpPr>
        <p:spPr/>
        <p:txBody>
          <a:bodyPr/>
          <a:lstStyle/>
          <a:p>
            <a:fld id="{D3F12701-0785-4749-9DE0-29EAC5BE3C4E}" type="slidenum">
              <a:rPr lang="en-US" smtClean="0"/>
              <a:t>5</a:t>
            </a:fld>
            <a:endParaRPr lang="en-US"/>
          </a:p>
        </p:txBody>
      </p:sp>
    </p:spTree>
    <p:extLst>
      <p:ext uri="{BB962C8B-B14F-4D97-AF65-F5344CB8AC3E}">
        <p14:creationId xmlns:p14="http://schemas.microsoft.com/office/powerpoint/2010/main" val="3187239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F39C4C-BBD6-CB44-AB42-9DA24FC77B69}" type="slidenum">
              <a:rPr lang="en-US" smtClean="0"/>
              <a:pPr/>
              <a:t>6</a:t>
            </a:fld>
            <a:endParaRPr lang="en-US" dirty="0"/>
          </a:p>
        </p:txBody>
      </p:sp>
    </p:spTree>
    <p:extLst>
      <p:ext uri="{BB962C8B-B14F-4D97-AF65-F5344CB8AC3E}">
        <p14:creationId xmlns:p14="http://schemas.microsoft.com/office/powerpoint/2010/main" val="2275870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F12701-0785-4749-9DE0-29EAC5BE3C4E}" type="slidenum">
              <a:rPr lang="en-US" smtClean="0"/>
              <a:t>8</a:t>
            </a:fld>
            <a:endParaRPr lang="en-US" dirty="0"/>
          </a:p>
        </p:txBody>
      </p:sp>
    </p:spTree>
    <p:extLst>
      <p:ext uri="{BB962C8B-B14F-4D97-AF65-F5344CB8AC3E}">
        <p14:creationId xmlns:p14="http://schemas.microsoft.com/office/powerpoint/2010/main" val="4243439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F39C4C-BBD6-CB44-AB42-9DA24FC77B69}" type="slidenum">
              <a:rPr lang="en-US" smtClean="0"/>
              <a:pPr/>
              <a:t>9</a:t>
            </a:fld>
            <a:endParaRPr lang="en-US" dirty="0"/>
          </a:p>
        </p:txBody>
      </p:sp>
    </p:spTree>
    <p:extLst>
      <p:ext uri="{BB962C8B-B14F-4D97-AF65-F5344CB8AC3E}">
        <p14:creationId xmlns:p14="http://schemas.microsoft.com/office/powerpoint/2010/main" val="1857282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F39C4C-BBD6-CB44-AB42-9DA24FC77B69}" type="slidenum">
              <a:rPr lang="en-US" smtClean="0"/>
              <a:pPr/>
              <a:t>10</a:t>
            </a:fld>
            <a:endParaRPr lang="en-US" dirty="0"/>
          </a:p>
        </p:txBody>
      </p:sp>
    </p:spTree>
    <p:extLst>
      <p:ext uri="{BB962C8B-B14F-4D97-AF65-F5344CB8AC3E}">
        <p14:creationId xmlns:p14="http://schemas.microsoft.com/office/powerpoint/2010/main" val="3745893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F39C4C-BBD6-CB44-AB42-9DA24FC77B69}" type="slidenum">
              <a:rPr lang="en-US" smtClean="0"/>
              <a:pPr/>
              <a:t>12</a:t>
            </a:fld>
            <a:endParaRPr lang="en-US" dirty="0"/>
          </a:p>
        </p:txBody>
      </p:sp>
    </p:spTree>
    <p:extLst>
      <p:ext uri="{BB962C8B-B14F-4D97-AF65-F5344CB8AC3E}">
        <p14:creationId xmlns:p14="http://schemas.microsoft.com/office/powerpoint/2010/main" val="3008173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F39C4C-BBD6-CB44-AB42-9DA24FC77B69}" type="slidenum">
              <a:rPr lang="en-US" smtClean="0"/>
              <a:pPr/>
              <a:t>13</a:t>
            </a:fld>
            <a:endParaRPr lang="en-US" dirty="0"/>
          </a:p>
        </p:txBody>
      </p:sp>
    </p:spTree>
    <p:extLst>
      <p:ext uri="{BB962C8B-B14F-4D97-AF65-F5344CB8AC3E}">
        <p14:creationId xmlns:p14="http://schemas.microsoft.com/office/powerpoint/2010/main" val="4867424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Teal">
    <p:spTree>
      <p:nvGrpSpPr>
        <p:cNvPr id="1" name=""/>
        <p:cNvGrpSpPr/>
        <p:nvPr/>
      </p:nvGrpSpPr>
      <p:grpSpPr>
        <a:xfrm>
          <a:off x="0" y="0"/>
          <a:ext cx="0" cy="0"/>
          <a:chOff x="0" y="0"/>
          <a:chExt cx="0" cy="0"/>
        </a:xfrm>
      </p:grpSpPr>
      <p:pic>
        <p:nvPicPr>
          <p:cNvPr id="16" name="Picture 15" descr="A pattern of squares and crosses&#10;&#10;Description automatically generated">
            <a:extLst>
              <a:ext uri="{FF2B5EF4-FFF2-40B4-BE49-F238E27FC236}">
                <a16:creationId xmlns:a16="http://schemas.microsoft.com/office/drawing/2014/main" id="{15034EF4-D041-E9AA-43AA-AE55485AF00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1999" cy="1155947"/>
          </a:xfrm>
          <a:prstGeom prst="rect">
            <a:avLst/>
          </a:prstGeom>
        </p:spPr>
      </p:pic>
      <p:sp>
        <p:nvSpPr>
          <p:cNvPr id="2" name="Title 1">
            <a:extLst>
              <a:ext uri="{FF2B5EF4-FFF2-40B4-BE49-F238E27FC236}">
                <a16:creationId xmlns:a16="http://schemas.microsoft.com/office/drawing/2014/main" id="{0C998D49-3D85-E352-35A1-82C7700CC428}"/>
              </a:ext>
            </a:extLst>
          </p:cNvPr>
          <p:cNvSpPr>
            <a:spLocks noGrp="1"/>
          </p:cNvSpPr>
          <p:nvPr>
            <p:ph type="ctrTitle"/>
          </p:nvPr>
        </p:nvSpPr>
        <p:spPr>
          <a:xfrm>
            <a:off x="1524000" y="2524759"/>
            <a:ext cx="9144000" cy="1655763"/>
          </a:xfrm>
        </p:spPr>
        <p:txBody>
          <a:bodyPr anchor="b"/>
          <a:lstStyle>
            <a:lvl1pPr algn="ctr">
              <a:defRPr sz="6000" b="1">
                <a:solidFill>
                  <a:srgbClr val="482E59"/>
                </a:solidFill>
                <a:latin typeface="Arvo" panose="02000000000000000000"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1F1B5B9E-C3AE-564E-BAEF-D8A484226B70}"/>
              </a:ext>
            </a:extLst>
          </p:cNvPr>
          <p:cNvSpPr>
            <a:spLocks noGrp="1"/>
          </p:cNvSpPr>
          <p:nvPr>
            <p:ph type="subTitle" idx="1"/>
          </p:nvPr>
        </p:nvSpPr>
        <p:spPr>
          <a:xfrm>
            <a:off x="1524000" y="4272597"/>
            <a:ext cx="9144000" cy="387608"/>
          </a:xfrm>
        </p:spPr>
        <p:txBody>
          <a:bodyPr/>
          <a:lstStyle>
            <a:lvl1pPr marL="0" indent="0" algn="ctr">
              <a:buNone/>
              <a:defRPr sz="2400">
                <a:solidFill>
                  <a:srgbClr val="482E59"/>
                </a:solidFill>
                <a:latin typeface="Bebas Neue" panose="020B0606020202050201"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389D5D2B-A96E-56B1-4205-E6CCD2CD86FC}"/>
              </a:ext>
            </a:extLst>
          </p:cNvPr>
          <p:cNvSpPr>
            <a:spLocks noGrp="1"/>
          </p:cNvSpPr>
          <p:nvPr>
            <p:ph type="dt" sz="half" idx="10"/>
          </p:nvPr>
        </p:nvSpPr>
        <p:spPr/>
        <p:txBody>
          <a:bodyPr/>
          <a:lstStyle/>
          <a:p>
            <a:fld id="{D9FD2166-07DE-4D91-9D60-BCFC2082DFB9}" type="datetimeFigureOut">
              <a:rPr lang="en-US" smtClean="0"/>
              <a:t>10/23/2024</a:t>
            </a:fld>
            <a:endParaRPr lang="en-US"/>
          </a:p>
        </p:txBody>
      </p:sp>
      <p:sp>
        <p:nvSpPr>
          <p:cNvPr id="5" name="Footer Placeholder 4">
            <a:extLst>
              <a:ext uri="{FF2B5EF4-FFF2-40B4-BE49-F238E27FC236}">
                <a16:creationId xmlns:a16="http://schemas.microsoft.com/office/drawing/2014/main" id="{EB9C7B4C-3E78-A95C-8670-B357120952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FF96F8-B312-F300-AA3A-B7F03888BA5E}"/>
              </a:ext>
            </a:extLst>
          </p:cNvPr>
          <p:cNvSpPr>
            <a:spLocks noGrp="1"/>
          </p:cNvSpPr>
          <p:nvPr>
            <p:ph type="sldNum" sz="quarter" idx="12"/>
          </p:nvPr>
        </p:nvSpPr>
        <p:spPr/>
        <p:txBody>
          <a:bodyPr/>
          <a:lstStyle/>
          <a:p>
            <a:fld id="{682248E7-EC1C-4985-80B0-7BE1EC5DF061}" type="slidenum">
              <a:rPr lang="en-US" smtClean="0"/>
              <a:t>‹#›</a:t>
            </a:fld>
            <a:endParaRPr lang="en-US"/>
          </a:p>
        </p:txBody>
      </p:sp>
      <p:pic>
        <p:nvPicPr>
          <p:cNvPr id="12" name="Picture 11" descr="A purple oval on a black background&#10;&#10;Description automatically generated">
            <a:extLst>
              <a:ext uri="{FF2B5EF4-FFF2-40B4-BE49-F238E27FC236}">
                <a16:creationId xmlns:a16="http://schemas.microsoft.com/office/drawing/2014/main" id="{284B9FCE-254E-7E71-44D3-82BE2E45EC9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rot="13454981">
            <a:off x="2368572" y="4097867"/>
            <a:ext cx="737064" cy="737064"/>
          </a:xfrm>
          <a:prstGeom prst="rect">
            <a:avLst/>
          </a:prstGeom>
        </p:spPr>
      </p:pic>
      <p:pic>
        <p:nvPicPr>
          <p:cNvPr id="13" name="Picture 12" descr="A purple oval on a black background&#10;&#10;Description automatically generated">
            <a:extLst>
              <a:ext uri="{FF2B5EF4-FFF2-40B4-BE49-F238E27FC236}">
                <a16:creationId xmlns:a16="http://schemas.microsoft.com/office/drawing/2014/main" id="{93DF7F56-1C48-9A58-A1F0-F9DBE6EEF92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rot="13454981">
            <a:off x="9086365" y="4097867"/>
            <a:ext cx="737064" cy="737064"/>
          </a:xfrm>
          <a:prstGeom prst="rect">
            <a:avLst/>
          </a:prstGeom>
        </p:spPr>
      </p:pic>
      <p:pic>
        <p:nvPicPr>
          <p:cNvPr id="17" name="Picture 16" descr="A pattern of squares and crosses&#10;&#10;Description automatically generated">
            <a:extLst>
              <a:ext uri="{FF2B5EF4-FFF2-40B4-BE49-F238E27FC236}">
                <a16:creationId xmlns:a16="http://schemas.microsoft.com/office/drawing/2014/main" id="{880E247D-2C5A-EDC0-D45F-1FDFF75391C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5702053"/>
            <a:ext cx="12191999" cy="1155947"/>
          </a:xfrm>
          <a:prstGeom prst="rect">
            <a:avLst/>
          </a:prstGeom>
        </p:spPr>
      </p:pic>
      <p:pic>
        <p:nvPicPr>
          <p:cNvPr id="9" name="Graphic 8">
            <a:extLst>
              <a:ext uri="{FF2B5EF4-FFF2-40B4-BE49-F238E27FC236}">
                <a16:creationId xmlns:a16="http://schemas.microsoft.com/office/drawing/2014/main" id="{DB8221C7-9848-2DA3-A7C7-5489D6F4F3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264620" y="1533825"/>
            <a:ext cx="1662760" cy="663601"/>
          </a:xfrm>
          <a:prstGeom prst="rect">
            <a:avLst/>
          </a:prstGeom>
        </p:spPr>
      </p:pic>
    </p:spTree>
    <p:extLst>
      <p:ext uri="{BB962C8B-B14F-4D97-AF65-F5344CB8AC3E}">
        <p14:creationId xmlns:p14="http://schemas.microsoft.com/office/powerpoint/2010/main" val="1218004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Teal">
    <p:spTree>
      <p:nvGrpSpPr>
        <p:cNvPr id="1" name=""/>
        <p:cNvGrpSpPr/>
        <p:nvPr/>
      </p:nvGrpSpPr>
      <p:grpSpPr>
        <a:xfrm>
          <a:off x="0" y="0"/>
          <a:ext cx="0" cy="0"/>
          <a:chOff x="0" y="0"/>
          <a:chExt cx="0" cy="0"/>
        </a:xfrm>
      </p:grpSpPr>
      <p:pic>
        <p:nvPicPr>
          <p:cNvPr id="9" name="Picture 8" descr="A blue and white pattern&#10;&#10;Description automatically generated">
            <a:extLst>
              <a:ext uri="{FF2B5EF4-FFF2-40B4-BE49-F238E27FC236}">
                <a16:creationId xmlns:a16="http://schemas.microsoft.com/office/drawing/2014/main" id="{5985A65E-BAF5-89BD-212A-1D9A1ADE21F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6095407" cy="6858000"/>
          </a:xfrm>
          <a:prstGeom prst="rect">
            <a:avLst/>
          </a:prstGeom>
        </p:spPr>
      </p:pic>
      <p:sp>
        <p:nvSpPr>
          <p:cNvPr id="2" name="Title 1">
            <a:extLst>
              <a:ext uri="{FF2B5EF4-FFF2-40B4-BE49-F238E27FC236}">
                <a16:creationId xmlns:a16="http://schemas.microsoft.com/office/drawing/2014/main" id="{55A37C7D-9A62-0792-309A-EB98159CF0F7}"/>
              </a:ext>
            </a:extLst>
          </p:cNvPr>
          <p:cNvSpPr>
            <a:spLocks noGrp="1"/>
          </p:cNvSpPr>
          <p:nvPr>
            <p:ph type="title"/>
          </p:nvPr>
        </p:nvSpPr>
        <p:spPr>
          <a:xfrm>
            <a:off x="747058" y="1709738"/>
            <a:ext cx="4456579" cy="2852737"/>
          </a:xfrm>
        </p:spPr>
        <p:txBody>
          <a:bodyPr anchor="b">
            <a:normAutofit/>
          </a:bodyPr>
          <a:lstStyle>
            <a:lvl1pPr>
              <a:defRPr sz="5400" b="1">
                <a:solidFill>
                  <a:srgbClr val="482E59"/>
                </a:solidFill>
                <a:latin typeface="Arvo" panose="02000000000000000000"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96B73EB7-BC6A-43B4-A6A7-0E174D8FB704}"/>
              </a:ext>
            </a:extLst>
          </p:cNvPr>
          <p:cNvSpPr>
            <a:spLocks noGrp="1"/>
          </p:cNvSpPr>
          <p:nvPr>
            <p:ph type="body" idx="1"/>
          </p:nvPr>
        </p:nvSpPr>
        <p:spPr>
          <a:xfrm>
            <a:off x="747058" y="4589463"/>
            <a:ext cx="4456579" cy="1500187"/>
          </a:xfrm>
        </p:spPr>
        <p:txBody>
          <a:bodyPr/>
          <a:lstStyle>
            <a:lvl1pPr marL="0" indent="0">
              <a:buNone/>
              <a:defRPr sz="2400">
                <a:solidFill>
                  <a:srgbClr val="482E59"/>
                </a:solidFill>
                <a:latin typeface="Bebas Neue" panose="020B0606020202050201"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4022ED2-BA03-8934-19DF-47AD90C81DD3}"/>
              </a:ext>
            </a:extLst>
          </p:cNvPr>
          <p:cNvSpPr>
            <a:spLocks noGrp="1"/>
          </p:cNvSpPr>
          <p:nvPr>
            <p:ph type="dt" sz="half" idx="10"/>
          </p:nvPr>
        </p:nvSpPr>
        <p:spPr/>
        <p:txBody>
          <a:bodyPr/>
          <a:lstStyle/>
          <a:p>
            <a:fld id="{D9FD2166-07DE-4D91-9D60-BCFC2082DFB9}" type="datetimeFigureOut">
              <a:rPr lang="en-US" smtClean="0"/>
              <a:t>10/23/2024</a:t>
            </a:fld>
            <a:endParaRPr lang="en-US"/>
          </a:p>
        </p:txBody>
      </p:sp>
      <p:sp>
        <p:nvSpPr>
          <p:cNvPr id="5" name="Footer Placeholder 4">
            <a:extLst>
              <a:ext uri="{FF2B5EF4-FFF2-40B4-BE49-F238E27FC236}">
                <a16:creationId xmlns:a16="http://schemas.microsoft.com/office/drawing/2014/main" id="{777F6A79-9392-BA5C-B79D-4197616E23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CC078D-69C6-A5C7-AD31-C445F1AB1006}"/>
              </a:ext>
            </a:extLst>
          </p:cNvPr>
          <p:cNvSpPr>
            <a:spLocks noGrp="1"/>
          </p:cNvSpPr>
          <p:nvPr>
            <p:ph type="sldNum" sz="quarter" idx="12"/>
          </p:nvPr>
        </p:nvSpPr>
        <p:spPr/>
        <p:txBody>
          <a:bodyPr/>
          <a:lstStyle/>
          <a:p>
            <a:fld id="{682248E7-EC1C-4985-80B0-7BE1EC5DF061}" type="slidenum">
              <a:rPr lang="en-US" smtClean="0"/>
              <a:t>‹#›</a:t>
            </a:fld>
            <a:endParaRPr lang="en-US"/>
          </a:p>
        </p:txBody>
      </p:sp>
      <p:sp>
        <p:nvSpPr>
          <p:cNvPr id="10" name="Picture Placeholder 9">
            <a:extLst>
              <a:ext uri="{FF2B5EF4-FFF2-40B4-BE49-F238E27FC236}">
                <a16:creationId xmlns:a16="http://schemas.microsoft.com/office/drawing/2014/main" id="{20082F09-4F48-5338-568E-0F0021749D91}"/>
              </a:ext>
            </a:extLst>
          </p:cNvPr>
          <p:cNvSpPr>
            <a:spLocks noGrp="1"/>
          </p:cNvSpPr>
          <p:nvPr>
            <p:ph type="pic" sz="quarter" idx="13"/>
          </p:nvPr>
        </p:nvSpPr>
        <p:spPr>
          <a:xfrm>
            <a:off x="6096000" y="0"/>
            <a:ext cx="6096000" cy="6858000"/>
          </a:xfrm>
        </p:spPr>
        <p:txBody>
          <a:bodyPr/>
          <a:lstStyle/>
          <a:p>
            <a:endParaRPr lang="en-US"/>
          </a:p>
        </p:txBody>
      </p:sp>
    </p:spTree>
    <p:extLst>
      <p:ext uri="{BB962C8B-B14F-4D97-AF65-F5344CB8AC3E}">
        <p14:creationId xmlns:p14="http://schemas.microsoft.com/office/powerpoint/2010/main" val="2531183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urple">
    <p:spTree>
      <p:nvGrpSpPr>
        <p:cNvPr id="1" name=""/>
        <p:cNvGrpSpPr/>
        <p:nvPr/>
      </p:nvGrpSpPr>
      <p:grpSpPr>
        <a:xfrm>
          <a:off x="0" y="0"/>
          <a:ext cx="0" cy="0"/>
          <a:chOff x="0" y="0"/>
          <a:chExt cx="0" cy="0"/>
        </a:xfrm>
      </p:grpSpPr>
      <p:pic>
        <p:nvPicPr>
          <p:cNvPr id="9" name="Picture 8" descr="A purple pattern with white squares&#10;&#10;Description automatically generated">
            <a:extLst>
              <a:ext uri="{FF2B5EF4-FFF2-40B4-BE49-F238E27FC236}">
                <a16:creationId xmlns:a16="http://schemas.microsoft.com/office/drawing/2014/main" id="{313F1D34-D769-52BF-0B89-A077A55D026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095999" y="0"/>
            <a:ext cx="6096000" cy="6858000"/>
          </a:xfrm>
          <a:prstGeom prst="rect">
            <a:avLst/>
          </a:prstGeom>
        </p:spPr>
      </p:pic>
      <p:sp>
        <p:nvSpPr>
          <p:cNvPr id="2" name="Title 1">
            <a:extLst>
              <a:ext uri="{FF2B5EF4-FFF2-40B4-BE49-F238E27FC236}">
                <a16:creationId xmlns:a16="http://schemas.microsoft.com/office/drawing/2014/main" id="{55A37C7D-9A62-0792-309A-EB98159CF0F7}"/>
              </a:ext>
            </a:extLst>
          </p:cNvPr>
          <p:cNvSpPr>
            <a:spLocks noGrp="1"/>
          </p:cNvSpPr>
          <p:nvPr>
            <p:ph type="title"/>
          </p:nvPr>
        </p:nvSpPr>
        <p:spPr>
          <a:xfrm>
            <a:off x="6890870" y="1709738"/>
            <a:ext cx="4456579" cy="2852737"/>
          </a:xfrm>
        </p:spPr>
        <p:txBody>
          <a:bodyPr anchor="b">
            <a:normAutofit/>
          </a:bodyPr>
          <a:lstStyle>
            <a:lvl1pPr>
              <a:defRPr sz="5400" b="1">
                <a:solidFill>
                  <a:schemeClr val="bg1"/>
                </a:solidFill>
                <a:latin typeface="Arvo" panose="02000000000000000000"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96B73EB7-BC6A-43B4-A6A7-0E174D8FB704}"/>
              </a:ext>
            </a:extLst>
          </p:cNvPr>
          <p:cNvSpPr>
            <a:spLocks noGrp="1"/>
          </p:cNvSpPr>
          <p:nvPr>
            <p:ph type="body" idx="1"/>
          </p:nvPr>
        </p:nvSpPr>
        <p:spPr>
          <a:xfrm>
            <a:off x="6890870" y="4589463"/>
            <a:ext cx="4456579" cy="1500187"/>
          </a:xfrm>
        </p:spPr>
        <p:txBody>
          <a:bodyPr/>
          <a:lstStyle>
            <a:lvl1pPr marL="0" indent="0">
              <a:buNone/>
              <a:defRPr sz="2400">
                <a:solidFill>
                  <a:schemeClr val="bg1"/>
                </a:solidFill>
                <a:latin typeface="Bebas Neue" panose="020B0606020202050201"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4022ED2-BA03-8934-19DF-47AD90C81DD3}"/>
              </a:ext>
            </a:extLst>
          </p:cNvPr>
          <p:cNvSpPr>
            <a:spLocks noGrp="1"/>
          </p:cNvSpPr>
          <p:nvPr>
            <p:ph type="dt" sz="half" idx="10"/>
          </p:nvPr>
        </p:nvSpPr>
        <p:spPr/>
        <p:txBody>
          <a:bodyPr/>
          <a:lstStyle/>
          <a:p>
            <a:fld id="{D9FD2166-07DE-4D91-9D60-BCFC2082DFB9}" type="datetimeFigureOut">
              <a:rPr lang="en-US" smtClean="0"/>
              <a:t>10/23/2024</a:t>
            </a:fld>
            <a:endParaRPr lang="en-US"/>
          </a:p>
        </p:txBody>
      </p:sp>
      <p:sp>
        <p:nvSpPr>
          <p:cNvPr id="5" name="Footer Placeholder 4">
            <a:extLst>
              <a:ext uri="{FF2B5EF4-FFF2-40B4-BE49-F238E27FC236}">
                <a16:creationId xmlns:a16="http://schemas.microsoft.com/office/drawing/2014/main" id="{777F6A79-9392-BA5C-B79D-4197616E23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CC078D-69C6-A5C7-AD31-C445F1AB1006}"/>
              </a:ext>
            </a:extLst>
          </p:cNvPr>
          <p:cNvSpPr>
            <a:spLocks noGrp="1"/>
          </p:cNvSpPr>
          <p:nvPr>
            <p:ph type="sldNum" sz="quarter" idx="12"/>
          </p:nvPr>
        </p:nvSpPr>
        <p:spPr/>
        <p:txBody>
          <a:bodyPr/>
          <a:lstStyle/>
          <a:p>
            <a:fld id="{682248E7-EC1C-4985-80B0-7BE1EC5DF061}" type="slidenum">
              <a:rPr lang="en-US" smtClean="0"/>
              <a:t>‹#›</a:t>
            </a:fld>
            <a:endParaRPr lang="en-US"/>
          </a:p>
        </p:txBody>
      </p:sp>
      <p:sp>
        <p:nvSpPr>
          <p:cNvPr id="10" name="Picture Placeholder 9">
            <a:extLst>
              <a:ext uri="{FF2B5EF4-FFF2-40B4-BE49-F238E27FC236}">
                <a16:creationId xmlns:a16="http://schemas.microsoft.com/office/drawing/2014/main" id="{20082F09-4F48-5338-568E-0F0021749D91}"/>
              </a:ext>
            </a:extLst>
          </p:cNvPr>
          <p:cNvSpPr>
            <a:spLocks noGrp="1"/>
          </p:cNvSpPr>
          <p:nvPr>
            <p:ph type="pic" sz="quarter" idx="13"/>
          </p:nvPr>
        </p:nvSpPr>
        <p:spPr>
          <a:xfrm>
            <a:off x="0" y="0"/>
            <a:ext cx="6096000" cy="6858000"/>
          </a:xfrm>
        </p:spPr>
        <p:txBody>
          <a:bodyPr/>
          <a:lstStyle/>
          <a:p>
            <a:endParaRPr lang="en-US"/>
          </a:p>
        </p:txBody>
      </p:sp>
    </p:spTree>
    <p:extLst>
      <p:ext uri="{BB962C8B-B14F-4D97-AF65-F5344CB8AC3E}">
        <p14:creationId xmlns:p14="http://schemas.microsoft.com/office/powerpoint/2010/main" val="2992184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urple">
    <p:spTree>
      <p:nvGrpSpPr>
        <p:cNvPr id="1" name=""/>
        <p:cNvGrpSpPr/>
        <p:nvPr/>
      </p:nvGrpSpPr>
      <p:grpSpPr>
        <a:xfrm>
          <a:off x="0" y="0"/>
          <a:ext cx="0" cy="0"/>
          <a:chOff x="0" y="0"/>
          <a:chExt cx="0" cy="0"/>
        </a:xfrm>
      </p:grpSpPr>
      <p:pic>
        <p:nvPicPr>
          <p:cNvPr id="9" name="Picture 8" descr="A purple pattern with white squares&#10;&#10;Description automatically generated">
            <a:extLst>
              <a:ext uri="{FF2B5EF4-FFF2-40B4-BE49-F238E27FC236}">
                <a16:creationId xmlns:a16="http://schemas.microsoft.com/office/drawing/2014/main" id="{313F1D34-D769-52BF-0B89-A077A55D026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4" name="Date Placeholder 3">
            <a:extLst>
              <a:ext uri="{FF2B5EF4-FFF2-40B4-BE49-F238E27FC236}">
                <a16:creationId xmlns:a16="http://schemas.microsoft.com/office/drawing/2014/main" id="{44022ED2-BA03-8934-19DF-47AD90C81DD3}"/>
              </a:ext>
            </a:extLst>
          </p:cNvPr>
          <p:cNvSpPr>
            <a:spLocks noGrp="1"/>
          </p:cNvSpPr>
          <p:nvPr>
            <p:ph type="dt" sz="half" idx="10"/>
          </p:nvPr>
        </p:nvSpPr>
        <p:spPr/>
        <p:txBody>
          <a:bodyPr/>
          <a:lstStyle/>
          <a:p>
            <a:fld id="{D9FD2166-07DE-4D91-9D60-BCFC2082DFB9}" type="datetimeFigureOut">
              <a:rPr lang="en-US" smtClean="0"/>
              <a:t>10/23/2024</a:t>
            </a:fld>
            <a:endParaRPr lang="en-US"/>
          </a:p>
        </p:txBody>
      </p:sp>
      <p:sp>
        <p:nvSpPr>
          <p:cNvPr id="5" name="Footer Placeholder 4">
            <a:extLst>
              <a:ext uri="{FF2B5EF4-FFF2-40B4-BE49-F238E27FC236}">
                <a16:creationId xmlns:a16="http://schemas.microsoft.com/office/drawing/2014/main" id="{777F6A79-9392-BA5C-B79D-4197616E23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CC078D-69C6-A5C7-AD31-C445F1AB1006}"/>
              </a:ext>
            </a:extLst>
          </p:cNvPr>
          <p:cNvSpPr>
            <a:spLocks noGrp="1"/>
          </p:cNvSpPr>
          <p:nvPr>
            <p:ph type="sldNum" sz="quarter" idx="12"/>
          </p:nvPr>
        </p:nvSpPr>
        <p:spPr/>
        <p:txBody>
          <a:bodyPr/>
          <a:lstStyle/>
          <a:p>
            <a:fld id="{682248E7-EC1C-4985-80B0-7BE1EC5DF061}" type="slidenum">
              <a:rPr lang="en-US" smtClean="0"/>
              <a:t>‹#›</a:t>
            </a:fld>
            <a:endParaRPr lang="en-US"/>
          </a:p>
        </p:txBody>
      </p:sp>
      <p:sp>
        <p:nvSpPr>
          <p:cNvPr id="10" name="Picture Placeholder 9">
            <a:extLst>
              <a:ext uri="{FF2B5EF4-FFF2-40B4-BE49-F238E27FC236}">
                <a16:creationId xmlns:a16="http://schemas.microsoft.com/office/drawing/2014/main" id="{20082F09-4F48-5338-568E-0F0021749D91}"/>
              </a:ext>
            </a:extLst>
          </p:cNvPr>
          <p:cNvSpPr>
            <a:spLocks noGrp="1"/>
          </p:cNvSpPr>
          <p:nvPr>
            <p:ph type="pic" sz="quarter" idx="13"/>
          </p:nvPr>
        </p:nvSpPr>
        <p:spPr>
          <a:xfrm>
            <a:off x="0" y="0"/>
            <a:ext cx="6096000" cy="6858000"/>
          </a:xfrm>
        </p:spPr>
        <p:txBody>
          <a:bodyPr/>
          <a:lstStyle/>
          <a:p>
            <a:endParaRPr lang="en-US"/>
          </a:p>
        </p:txBody>
      </p:sp>
    </p:spTree>
    <p:extLst>
      <p:ext uri="{BB962C8B-B14F-4D97-AF65-F5344CB8AC3E}">
        <p14:creationId xmlns:p14="http://schemas.microsoft.com/office/powerpoint/2010/main" val="1723751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Coral">
    <p:spTree>
      <p:nvGrpSpPr>
        <p:cNvPr id="1" name=""/>
        <p:cNvGrpSpPr/>
        <p:nvPr/>
      </p:nvGrpSpPr>
      <p:grpSpPr>
        <a:xfrm>
          <a:off x="0" y="0"/>
          <a:ext cx="0" cy="0"/>
          <a:chOff x="0" y="0"/>
          <a:chExt cx="0" cy="0"/>
        </a:xfrm>
      </p:grpSpPr>
      <p:pic>
        <p:nvPicPr>
          <p:cNvPr id="9" name="Picture 8" descr="A red and white pattern&#10;&#10;Description automatically generated">
            <a:extLst>
              <a:ext uri="{FF2B5EF4-FFF2-40B4-BE49-F238E27FC236}">
                <a16:creationId xmlns:a16="http://schemas.microsoft.com/office/drawing/2014/main" id="{30020BDE-BFF0-E991-B184-C1D43D7E17C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6095407" cy="6858000"/>
          </a:xfrm>
          <a:prstGeom prst="rect">
            <a:avLst/>
          </a:prstGeom>
        </p:spPr>
      </p:pic>
      <p:sp>
        <p:nvSpPr>
          <p:cNvPr id="2" name="Title 1">
            <a:extLst>
              <a:ext uri="{FF2B5EF4-FFF2-40B4-BE49-F238E27FC236}">
                <a16:creationId xmlns:a16="http://schemas.microsoft.com/office/drawing/2014/main" id="{55A37C7D-9A62-0792-309A-EB98159CF0F7}"/>
              </a:ext>
            </a:extLst>
          </p:cNvPr>
          <p:cNvSpPr>
            <a:spLocks noGrp="1"/>
          </p:cNvSpPr>
          <p:nvPr>
            <p:ph type="title"/>
          </p:nvPr>
        </p:nvSpPr>
        <p:spPr>
          <a:xfrm>
            <a:off x="747058" y="1709738"/>
            <a:ext cx="4456579" cy="2852737"/>
          </a:xfrm>
        </p:spPr>
        <p:txBody>
          <a:bodyPr anchor="b">
            <a:normAutofit/>
          </a:bodyPr>
          <a:lstStyle>
            <a:lvl1pPr>
              <a:defRPr sz="5400" b="1">
                <a:solidFill>
                  <a:schemeClr val="bg1"/>
                </a:solidFill>
                <a:latin typeface="Arvo" panose="02000000000000000000"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96B73EB7-BC6A-43B4-A6A7-0E174D8FB704}"/>
              </a:ext>
            </a:extLst>
          </p:cNvPr>
          <p:cNvSpPr>
            <a:spLocks noGrp="1"/>
          </p:cNvSpPr>
          <p:nvPr>
            <p:ph type="body" idx="1"/>
          </p:nvPr>
        </p:nvSpPr>
        <p:spPr>
          <a:xfrm>
            <a:off x="747058" y="4589463"/>
            <a:ext cx="4456579" cy="1500187"/>
          </a:xfrm>
        </p:spPr>
        <p:txBody>
          <a:bodyPr/>
          <a:lstStyle>
            <a:lvl1pPr marL="0" indent="0">
              <a:buNone/>
              <a:defRPr sz="2400">
                <a:solidFill>
                  <a:schemeClr val="bg1"/>
                </a:solidFill>
                <a:latin typeface="Bebas Neue" panose="020B0606020202050201"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4022ED2-BA03-8934-19DF-47AD90C81DD3}"/>
              </a:ext>
            </a:extLst>
          </p:cNvPr>
          <p:cNvSpPr>
            <a:spLocks noGrp="1"/>
          </p:cNvSpPr>
          <p:nvPr>
            <p:ph type="dt" sz="half" idx="10"/>
          </p:nvPr>
        </p:nvSpPr>
        <p:spPr/>
        <p:txBody>
          <a:bodyPr/>
          <a:lstStyle/>
          <a:p>
            <a:fld id="{D9FD2166-07DE-4D91-9D60-BCFC2082DFB9}" type="datetimeFigureOut">
              <a:rPr lang="en-US" smtClean="0"/>
              <a:t>10/23/2024</a:t>
            </a:fld>
            <a:endParaRPr lang="en-US"/>
          </a:p>
        </p:txBody>
      </p:sp>
      <p:sp>
        <p:nvSpPr>
          <p:cNvPr id="5" name="Footer Placeholder 4">
            <a:extLst>
              <a:ext uri="{FF2B5EF4-FFF2-40B4-BE49-F238E27FC236}">
                <a16:creationId xmlns:a16="http://schemas.microsoft.com/office/drawing/2014/main" id="{777F6A79-9392-BA5C-B79D-4197616E23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CC078D-69C6-A5C7-AD31-C445F1AB1006}"/>
              </a:ext>
            </a:extLst>
          </p:cNvPr>
          <p:cNvSpPr>
            <a:spLocks noGrp="1"/>
          </p:cNvSpPr>
          <p:nvPr>
            <p:ph type="sldNum" sz="quarter" idx="12"/>
          </p:nvPr>
        </p:nvSpPr>
        <p:spPr/>
        <p:txBody>
          <a:bodyPr/>
          <a:lstStyle/>
          <a:p>
            <a:fld id="{682248E7-EC1C-4985-80B0-7BE1EC5DF061}" type="slidenum">
              <a:rPr lang="en-US" smtClean="0"/>
              <a:t>‹#›</a:t>
            </a:fld>
            <a:endParaRPr lang="en-US"/>
          </a:p>
        </p:txBody>
      </p:sp>
      <p:sp>
        <p:nvSpPr>
          <p:cNvPr id="10" name="Picture Placeholder 9">
            <a:extLst>
              <a:ext uri="{FF2B5EF4-FFF2-40B4-BE49-F238E27FC236}">
                <a16:creationId xmlns:a16="http://schemas.microsoft.com/office/drawing/2014/main" id="{20082F09-4F48-5338-568E-0F0021749D91}"/>
              </a:ext>
            </a:extLst>
          </p:cNvPr>
          <p:cNvSpPr>
            <a:spLocks noGrp="1"/>
          </p:cNvSpPr>
          <p:nvPr>
            <p:ph type="pic" sz="quarter" idx="13"/>
          </p:nvPr>
        </p:nvSpPr>
        <p:spPr>
          <a:xfrm>
            <a:off x="6096000" y="0"/>
            <a:ext cx="6096000" cy="6858000"/>
          </a:xfrm>
        </p:spPr>
        <p:txBody>
          <a:bodyPr/>
          <a:lstStyle/>
          <a:p>
            <a:endParaRPr lang="en-US"/>
          </a:p>
        </p:txBody>
      </p:sp>
    </p:spTree>
    <p:extLst>
      <p:ext uri="{BB962C8B-B14F-4D97-AF65-F5344CB8AC3E}">
        <p14:creationId xmlns:p14="http://schemas.microsoft.com/office/powerpoint/2010/main" val="1659590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Teal">
    <p:spTree>
      <p:nvGrpSpPr>
        <p:cNvPr id="1" name=""/>
        <p:cNvGrpSpPr/>
        <p:nvPr/>
      </p:nvGrpSpPr>
      <p:grpSpPr>
        <a:xfrm>
          <a:off x="0" y="0"/>
          <a:ext cx="0" cy="0"/>
          <a:chOff x="0" y="0"/>
          <a:chExt cx="0" cy="0"/>
        </a:xfrm>
      </p:grpSpPr>
      <p:pic>
        <p:nvPicPr>
          <p:cNvPr id="12" name="Picture 11" descr="A pattern of blue and white squares&#10;&#10;Description automatically generated with medium confidence">
            <a:extLst>
              <a:ext uri="{FF2B5EF4-FFF2-40B4-BE49-F238E27FC236}">
                <a16:creationId xmlns:a16="http://schemas.microsoft.com/office/drawing/2014/main" id="{D8F09E2A-3AAD-C6DA-C5CB-EC922E457A0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153459" cy="6858000"/>
          </a:xfrm>
          <a:prstGeom prst="rect">
            <a:avLst/>
          </a:prstGeom>
        </p:spPr>
      </p:pic>
      <p:sp>
        <p:nvSpPr>
          <p:cNvPr id="2" name="Title 1">
            <a:extLst>
              <a:ext uri="{FF2B5EF4-FFF2-40B4-BE49-F238E27FC236}">
                <a16:creationId xmlns:a16="http://schemas.microsoft.com/office/drawing/2014/main" id="{1AEF043F-5948-6F70-317C-C5AC34215252}"/>
              </a:ext>
            </a:extLst>
          </p:cNvPr>
          <p:cNvSpPr>
            <a:spLocks noGrp="1"/>
          </p:cNvSpPr>
          <p:nvPr>
            <p:ph type="title"/>
          </p:nvPr>
        </p:nvSpPr>
        <p:spPr>
          <a:xfrm>
            <a:off x="2145553" y="365125"/>
            <a:ext cx="9208246"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BC7D76E-86AC-9379-8E3C-4CB3669F40DC}"/>
              </a:ext>
            </a:extLst>
          </p:cNvPr>
          <p:cNvSpPr>
            <a:spLocks noGrp="1"/>
          </p:cNvSpPr>
          <p:nvPr>
            <p:ph sz="half" idx="1"/>
          </p:nvPr>
        </p:nvSpPr>
        <p:spPr>
          <a:xfrm>
            <a:off x="1308846" y="1825625"/>
            <a:ext cx="4924614"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2BA0E1F-D8B8-EB4F-990B-CA04F638518C}"/>
              </a:ext>
            </a:extLst>
          </p:cNvPr>
          <p:cNvSpPr>
            <a:spLocks noGrp="1"/>
          </p:cNvSpPr>
          <p:nvPr>
            <p:ph type="dt" sz="half" idx="10"/>
          </p:nvPr>
        </p:nvSpPr>
        <p:spPr/>
        <p:txBody>
          <a:bodyPr/>
          <a:lstStyle/>
          <a:p>
            <a:fld id="{D9FD2166-07DE-4D91-9D60-BCFC2082DFB9}" type="datetimeFigureOut">
              <a:rPr lang="en-US" smtClean="0"/>
              <a:t>10/23/2024</a:t>
            </a:fld>
            <a:endParaRPr lang="en-US"/>
          </a:p>
        </p:txBody>
      </p:sp>
      <p:sp>
        <p:nvSpPr>
          <p:cNvPr id="6" name="Footer Placeholder 5">
            <a:extLst>
              <a:ext uri="{FF2B5EF4-FFF2-40B4-BE49-F238E27FC236}">
                <a16:creationId xmlns:a16="http://schemas.microsoft.com/office/drawing/2014/main" id="{9165AF0A-BBA4-8321-4941-014FD94A4D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C40298-23F8-0856-16C5-3A995E79267B}"/>
              </a:ext>
            </a:extLst>
          </p:cNvPr>
          <p:cNvSpPr>
            <a:spLocks noGrp="1"/>
          </p:cNvSpPr>
          <p:nvPr>
            <p:ph type="sldNum" sz="quarter" idx="12"/>
          </p:nvPr>
        </p:nvSpPr>
        <p:spPr/>
        <p:txBody>
          <a:bodyPr/>
          <a:lstStyle/>
          <a:p>
            <a:fld id="{682248E7-EC1C-4985-80B0-7BE1EC5DF061}" type="slidenum">
              <a:rPr lang="en-US" smtClean="0"/>
              <a:t>‹#›</a:t>
            </a:fld>
            <a:endParaRPr lang="en-US"/>
          </a:p>
        </p:txBody>
      </p:sp>
      <p:sp>
        <p:nvSpPr>
          <p:cNvPr id="10" name="Content Placeholder 2">
            <a:extLst>
              <a:ext uri="{FF2B5EF4-FFF2-40B4-BE49-F238E27FC236}">
                <a16:creationId xmlns:a16="http://schemas.microsoft.com/office/drawing/2014/main" id="{683CD972-6FC7-9B45-5527-FE4EF6B984C1}"/>
              </a:ext>
            </a:extLst>
          </p:cNvPr>
          <p:cNvSpPr>
            <a:spLocks noGrp="1"/>
          </p:cNvSpPr>
          <p:nvPr>
            <p:ph sz="half" idx="13"/>
          </p:nvPr>
        </p:nvSpPr>
        <p:spPr>
          <a:xfrm>
            <a:off x="6429185" y="1825625"/>
            <a:ext cx="492461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blue arrows on a black background&#10;&#10;Description automatically generated">
            <a:extLst>
              <a:ext uri="{FF2B5EF4-FFF2-40B4-BE49-F238E27FC236}">
                <a16:creationId xmlns:a16="http://schemas.microsoft.com/office/drawing/2014/main" id="{63CD3E47-A414-3447-72FC-374CA76B0F4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rot="16200000">
            <a:off x="576729" y="-54265"/>
            <a:ext cx="2164341" cy="2164341"/>
          </a:xfrm>
          <a:prstGeom prst="rect">
            <a:avLst/>
          </a:prstGeom>
        </p:spPr>
      </p:pic>
    </p:spTree>
    <p:extLst>
      <p:ext uri="{BB962C8B-B14F-4D97-AF65-F5344CB8AC3E}">
        <p14:creationId xmlns:p14="http://schemas.microsoft.com/office/powerpoint/2010/main" val="3821809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urple">
    <p:spTree>
      <p:nvGrpSpPr>
        <p:cNvPr id="1" name=""/>
        <p:cNvGrpSpPr/>
        <p:nvPr/>
      </p:nvGrpSpPr>
      <p:grpSpPr>
        <a:xfrm>
          <a:off x="0" y="0"/>
          <a:ext cx="0" cy="0"/>
          <a:chOff x="0" y="0"/>
          <a:chExt cx="0" cy="0"/>
        </a:xfrm>
      </p:grpSpPr>
      <p:pic>
        <p:nvPicPr>
          <p:cNvPr id="14" name="Picture 13" descr="A purple triangle on a black background&#10;&#10;Description automatically generated">
            <a:extLst>
              <a:ext uri="{FF2B5EF4-FFF2-40B4-BE49-F238E27FC236}">
                <a16:creationId xmlns:a16="http://schemas.microsoft.com/office/drawing/2014/main" id="{4EBAE7CA-7EDC-C29C-187C-9D80D233E3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6200000">
            <a:off x="576730" y="-54266"/>
            <a:ext cx="2164341" cy="2164341"/>
          </a:xfrm>
          <a:prstGeom prst="rect">
            <a:avLst/>
          </a:prstGeom>
        </p:spPr>
      </p:pic>
      <p:sp>
        <p:nvSpPr>
          <p:cNvPr id="2" name="Title 1">
            <a:extLst>
              <a:ext uri="{FF2B5EF4-FFF2-40B4-BE49-F238E27FC236}">
                <a16:creationId xmlns:a16="http://schemas.microsoft.com/office/drawing/2014/main" id="{1AEF043F-5948-6F70-317C-C5AC34215252}"/>
              </a:ext>
            </a:extLst>
          </p:cNvPr>
          <p:cNvSpPr>
            <a:spLocks noGrp="1"/>
          </p:cNvSpPr>
          <p:nvPr>
            <p:ph type="title"/>
          </p:nvPr>
        </p:nvSpPr>
        <p:spPr>
          <a:xfrm>
            <a:off x="2145553" y="365125"/>
            <a:ext cx="9208246"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BC7D76E-86AC-9379-8E3C-4CB3669F40DC}"/>
              </a:ext>
            </a:extLst>
          </p:cNvPr>
          <p:cNvSpPr>
            <a:spLocks noGrp="1"/>
          </p:cNvSpPr>
          <p:nvPr>
            <p:ph sz="half" idx="1"/>
          </p:nvPr>
        </p:nvSpPr>
        <p:spPr>
          <a:xfrm>
            <a:off x="1308846" y="1825625"/>
            <a:ext cx="4924614"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2BA0E1F-D8B8-EB4F-990B-CA04F638518C}"/>
              </a:ext>
            </a:extLst>
          </p:cNvPr>
          <p:cNvSpPr>
            <a:spLocks noGrp="1"/>
          </p:cNvSpPr>
          <p:nvPr>
            <p:ph type="dt" sz="half" idx="10"/>
          </p:nvPr>
        </p:nvSpPr>
        <p:spPr/>
        <p:txBody>
          <a:bodyPr/>
          <a:lstStyle/>
          <a:p>
            <a:fld id="{D9FD2166-07DE-4D91-9D60-BCFC2082DFB9}" type="datetimeFigureOut">
              <a:rPr lang="en-US" smtClean="0"/>
              <a:t>10/23/2024</a:t>
            </a:fld>
            <a:endParaRPr lang="en-US"/>
          </a:p>
        </p:txBody>
      </p:sp>
      <p:sp>
        <p:nvSpPr>
          <p:cNvPr id="6" name="Footer Placeholder 5">
            <a:extLst>
              <a:ext uri="{FF2B5EF4-FFF2-40B4-BE49-F238E27FC236}">
                <a16:creationId xmlns:a16="http://schemas.microsoft.com/office/drawing/2014/main" id="{9165AF0A-BBA4-8321-4941-014FD94A4D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C40298-23F8-0856-16C5-3A995E79267B}"/>
              </a:ext>
            </a:extLst>
          </p:cNvPr>
          <p:cNvSpPr>
            <a:spLocks noGrp="1"/>
          </p:cNvSpPr>
          <p:nvPr>
            <p:ph type="sldNum" sz="quarter" idx="12"/>
          </p:nvPr>
        </p:nvSpPr>
        <p:spPr/>
        <p:txBody>
          <a:bodyPr/>
          <a:lstStyle/>
          <a:p>
            <a:fld id="{682248E7-EC1C-4985-80B0-7BE1EC5DF061}" type="slidenum">
              <a:rPr lang="en-US" smtClean="0"/>
              <a:t>‹#›</a:t>
            </a:fld>
            <a:endParaRPr lang="en-US"/>
          </a:p>
        </p:txBody>
      </p:sp>
      <p:sp>
        <p:nvSpPr>
          <p:cNvPr id="10" name="Content Placeholder 2">
            <a:extLst>
              <a:ext uri="{FF2B5EF4-FFF2-40B4-BE49-F238E27FC236}">
                <a16:creationId xmlns:a16="http://schemas.microsoft.com/office/drawing/2014/main" id="{683CD972-6FC7-9B45-5527-FE4EF6B984C1}"/>
              </a:ext>
            </a:extLst>
          </p:cNvPr>
          <p:cNvSpPr>
            <a:spLocks noGrp="1"/>
          </p:cNvSpPr>
          <p:nvPr>
            <p:ph sz="half" idx="13"/>
          </p:nvPr>
        </p:nvSpPr>
        <p:spPr>
          <a:xfrm>
            <a:off x="6429185" y="1825625"/>
            <a:ext cx="492461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A purple and white pattern&#10;&#10;Description automatically generated">
            <a:extLst>
              <a:ext uri="{FF2B5EF4-FFF2-40B4-BE49-F238E27FC236}">
                <a16:creationId xmlns:a16="http://schemas.microsoft.com/office/drawing/2014/main" id="{A78A5741-305F-22CF-041D-4C7A0E9D70CC}"/>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0" y="0"/>
            <a:ext cx="1159435" cy="6858000"/>
          </a:xfrm>
          <a:prstGeom prst="rect">
            <a:avLst/>
          </a:prstGeom>
        </p:spPr>
      </p:pic>
    </p:spTree>
    <p:extLst>
      <p:ext uri="{BB962C8B-B14F-4D97-AF65-F5344CB8AC3E}">
        <p14:creationId xmlns:p14="http://schemas.microsoft.com/office/powerpoint/2010/main" val="2761953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Coral">
    <p:spTree>
      <p:nvGrpSpPr>
        <p:cNvPr id="1" name=""/>
        <p:cNvGrpSpPr/>
        <p:nvPr/>
      </p:nvGrpSpPr>
      <p:grpSpPr>
        <a:xfrm>
          <a:off x="0" y="0"/>
          <a:ext cx="0" cy="0"/>
          <a:chOff x="0" y="0"/>
          <a:chExt cx="0" cy="0"/>
        </a:xfrm>
      </p:grpSpPr>
      <p:pic>
        <p:nvPicPr>
          <p:cNvPr id="14" name="Picture 13" descr="A red triangle on a black background&#10;&#10;Description automatically generated">
            <a:extLst>
              <a:ext uri="{FF2B5EF4-FFF2-40B4-BE49-F238E27FC236}">
                <a16:creationId xmlns:a16="http://schemas.microsoft.com/office/drawing/2014/main" id="{4D6346C2-C913-491B-8DBB-0BDF064F3E0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6200000">
            <a:off x="576730" y="-54266"/>
            <a:ext cx="2164341" cy="2164341"/>
          </a:xfrm>
          <a:prstGeom prst="rect">
            <a:avLst/>
          </a:prstGeom>
        </p:spPr>
      </p:pic>
      <p:sp>
        <p:nvSpPr>
          <p:cNvPr id="2" name="Title 1">
            <a:extLst>
              <a:ext uri="{FF2B5EF4-FFF2-40B4-BE49-F238E27FC236}">
                <a16:creationId xmlns:a16="http://schemas.microsoft.com/office/drawing/2014/main" id="{1AEF043F-5948-6F70-317C-C5AC34215252}"/>
              </a:ext>
            </a:extLst>
          </p:cNvPr>
          <p:cNvSpPr>
            <a:spLocks noGrp="1"/>
          </p:cNvSpPr>
          <p:nvPr>
            <p:ph type="title"/>
          </p:nvPr>
        </p:nvSpPr>
        <p:spPr>
          <a:xfrm>
            <a:off x="2145553" y="365125"/>
            <a:ext cx="9208246"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BC7D76E-86AC-9379-8E3C-4CB3669F40DC}"/>
              </a:ext>
            </a:extLst>
          </p:cNvPr>
          <p:cNvSpPr>
            <a:spLocks noGrp="1"/>
          </p:cNvSpPr>
          <p:nvPr>
            <p:ph sz="half" idx="1"/>
          </p:nvPr>
        </p:nvSpPr>
        <p:spPr>
          <a:xfrm>
            <a:off x="1308846" y="1825625"/>
            <a:ext cx="4924614"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2BA0E1F-D8B8-EB4F-990B-CA04F638518C}"/>
              </a:ext>
            </a:extLst>
          </p:cNvPr>
          <p:cNvSpPr>
            <a:spLocks noGrp="1"/>
          </p:cNvSpPr>
          <p:nvPr>
            <p:ph type="dt" sz="half" idx="10"/>
          </p:nvPr>
        </p:nvSpPr>
        <p:spPr/>
        <p:txBody>
          <a:bodyPr/>
          <a:lstStyle/>
          <a:p>
            <a:fld id="{D9FD2166-07DE-4D91-9D60-BCFC2082DFB9}" type="datetimeFigureOut">
              <a:rPr lang="en-US" smtClean="0"/>
              <a:t>10/23/2024</a:t>
            </a:fld>
            <a:endParaRPr lang="en-US"/>
          </a:p>
        </p:txBody>
      </p:sp>
      <p:sp>
        <p:nvSpPr>
          <p:cNvPr id="6" name="Footer Placeholder 5">
            <a:extLst>
              <a:ext uri="{FF2B5EF4-FFF2-40B4-BE49-F238E27FC236}">
                <a16:creationId xmlns:a16="http://schemas.microsoft.com/office/drawing/2014/main" id="{9165AF0A-BBA4-8321-4941-014FD94A4D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C40298-23F8-0856-16C5-3A995E79267B}"/>
              </a:ext>
            </a:extLst>
          </p:cNvPr>
          <p:cNvSpPr>
            <a:spLocks noGrp="1"/>
          </p:cNvSpPr>
          <p:nvPr>
            <p:ph type="sldNum" sz="quarter" idx="12"/>
          </p:nvPr>
        </p:nvSpPr>
        <p:spPr/>
        <p:txBody>
          <a:bodyPr/>
          <a:lstStyle/>
          <a:p>
            <a:fld id="{682248E7-EC1C-4985-80B0-7BE1EC5DF061}" type="slidenum">
              <a:rPr lang="en-US" smtClean="0"/>
              <a:t>‹#›</a:t>
            </a:fld>
            <a:endParaRPr lang="en-US"/>
          </a:p>
        </p:txBody>
      </p:sp>
      <p:sp>
        <p:nvSpPr>
          <p:cNvPr id="10" name="Content Placeholder 2">
            <a:extLst>
              <a:ext uri="{FF2B5EF4-FFF2-40B4-BE49-F238E27FC236}">
                <a16:creationId xmlns:a16="http://schemas.microsoft.com/office/drawing/2014/main" id="{683CD972-6FC7-9B45-5527-FE4EF6B984C1}"/>
              </a:ext>
            </a:extLst>
          </p:cNvPr>
          <p:cNvSpPr>
            <a:spLocks noGrp="1"/>
          </p:cNvSpPr>
          <p:nvPr>
            <p:ph sz="half" idx="13"/>
          </p:nvPr>
        </p:nvSpPr>
        <p:spPr>
          <a:xfrm>
            <a:off x="6429185" y="1825625"/>
            <a:ext cx="492461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A pink and white pattern&#10;&#10;Description automatically generated">
            <a:extLst>
              <a:ext uri="{FF2B5EF4-FFF2-40B4-BE49-F238E27FC236}">
                <a16:creationId xmlns:a16="http://schemas.microsoft.com/office/drawing/2014/main" id="{8ABA5023-6958-0E86-AD40-AD714C425CE3}"/>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0" y="0"/>
            <a:ext cx="1159435" cy="6858000"/>
          </a:xfrm>
          <a:prstGeom prst="rect">
            <a:avLst/>
          </a:prstGeom>
        </p:spPr>
      </p:pic>
    </p:spTree>
    <p:extLst>
      <p:ext uri="{BB962C8B-B14F-4D97-AF65-F5344CB8AC3E}">
        <p14:creationId xmlns:p14="http://schemas.microsoft.com/office/powerpoint/2010/main" val="15608103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Yellow">
    <p:spTree>
      <p:nvGrpSpPr>
        <p:cNvPr id="1" name=""/>
        <p:cNvGrpSpPr/>
        <p:nvPr/>
      </p:nvGrpSpPr>
      <p:grpSpPr>
        <a:xfrm>
          <a:off x="0" y="0"/>
          <a:ext cx="0" cy="0"/>
          <a:chOff x="0" y="0"/>
          <a:chExt cx="0" cy="0"/>
        </a:xfrm>
      </p:grpSpPr>
      <p:pic>
        <p:nvPicPr>
          <p:cNvPr id="11" name="Picture 10" descr="A yellow and white pattern&#10;&#10;Description automatically generated">
            <a:extLst>
              <a:ext uri="{FF2B5EF4-FFF2-40B4-BE49-F238E27FC236}">
                <a16:creationId xmlns:a16="http://schemas.microsoft.com/office/drawing/2014/main" id="{BBEEF6CC-FF60-9E90-B56E-0970CCCEDEB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159435" cy="6858000"/>
          </a:xfrm>
          <a:prstGeom prst="rect">
            <a:avLst/>
          </a:prstGeom>
        </p:spPr>
      </p:pic>
      <p:pic>
        <p:nvPicPr>
          <p:cNvPr id="12" name="Picture 11" descr="A yellow triangle on a black background&#10;&#10;Description automatically generated">
            <a:extLst>
              <a:ext uri="{FF2B5EF4-FFF2-40B4-BE49-F238E27FC236}">
                <a16:creationId xmlns:a16="http://schemas.microsoft.com/office/drawing/2014/main" id="{9ECE174E-4F28-1DEB-D5BD-35822296C6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rot="16200000">
            <a:off x="577679" y="-54266"/>
            <a:ext cx="2164341" cy="2164341"/>
          </a:xfrm>
          <a:prstGeom prst="rect">
            <a:avLst/>
          </a:prstGeom>
        </p:spPr>
      </p:pic>
      <p:sp>
        <p:nvSpPr>
          <p:cNvPr id="2" name="Title 1">
            <a:extLst>
              <a:ext uri="{FF2B5EF4-FFF2-40B4-BE49-F238E27FC236}">
                <a16:creationId xmlns:a16="http://schemas.microsoft.com/office/drawing/2014/main" id="{1AEF043F-5948-6F70-317C-C5AC34215252}"/>
              </a:ext>
            </a:extLst>
          </p:cNvPr>
          <p:cNvSpPr>
            <a:spLocks noGrp="1"/>
          </p:cNvSpPr>
          <p:nvPr>
            <p:ph type="title"/>
          </p:nvPr>
        </p:nvSpPr>
        <p:spPr>
          <a:xfrm>
            <a:off x="2145553" y="365125"/>
            <a:ext cx="9208246"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BC7D76E-86AC-9379-8E3C-4CB3669F40DC}"/>
              </a:ext>
            </a:extLst>
          </p:cNvPr>
          <p:cNvSpPr>
            <a:spLocks noGrp="1"/>
          </p:cNvSpPr>
          <p:nvPr>
            <p:ph sz="half" idx="1"/>
          </p:nvPr>
        </p:nvSpPr>
        <p:spPr>
          <a:xfrm>
            <a:off x="1308846" y="1825625"/>
            <a:ext cx="4924614"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2BA0E1F-D8B8-EB4F-990B-CA04F638518C}"/>
              </a:ext>
            </a:extLst>
          </p:cNvPr>
          <p:cNvSpPr>
            <a:spLocks noGrp="1"/>
          </p:cNvSpPr>
          <p:nvPr>
            <p:ph type="dt" sz="half" idx="10"/>
          </p:nvPr>
        </p:nvSpPr>
        <p:spPr/>
        <p:txBody>
          <a:bodyPr/>
          <a:lstStyle/>
          <a:p>
            <a:fld id="{D9FD2166-07DE-4D91-9D60-BCFC2082DFB9}" type="datetimeFigureOut">
              <a:rPr lang="en-US" smtClean="0"/>
              <a:t>10/23/2024</a:t>
            </a:fld>
            <a:endParaRPr lang="en-US"/>
          </a:p>
        </p:txBody>
      </p:sp>
      <p:sp>
        <p:nvSpPr>
          <p:cNvPr id="6" name="Footer Placeholder 5">
            <a:extLst>
              <a:ext uri="{FF2B5EF4-FFF2-40B4-BE49-F238E27FC236}">
                <a16:creationId xmlns:a16="http://schemas.microsoft.com/office/drawing/2014/main" id="{9165AF0A-BBA4-8321-4941-014FD94A4D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C40298-23F8-0856-16C5-3A995E79267B}"/>
              </a:ext>
            </a:extLst>
          </p:cNvPr>
          <p:cNvSpPr>
            <a:spLocks noGrp="1"/>
          </p:cNvSpPr>
          <p:nvPr>
            <p:ph type="sldNum" sz="quarter" idx="12"/>
          </p:nvPr>
        </p:nvSpPr>
        <p:spPr/>
        <p:txBody>
          <a:bodyPr/>
          <a:lstStyle/>
          <a:p>
            <a:fld id="{682248E7-EC1C-4985-80B0-7BE1EC5DF061}" type="slidenum">
              <a:rPr lang="en-US" smtClean="0"/>
              <a:t>‹#›</a:t>
            </a:fld>
            <a:endParaRPr lang="en-US"/>
          </a:p>
        </p:txBody>
      </p:sp>
      <p:sp>
        <p:nvSpPr>
          <p:cNvPr id="10" name="Content Placeholder 2">
            <a:extLst>
              <a:ext uri="{FF2B5EF4-FFF2-40B4-BE49-F238E27FC236}">
                <a16:creationId xmlns:a16="http://schemas.microsoft.com/office/drawing/2014/main" id="{683CD972-6FC7-9B45-5527-FE4EF6B984C1}"/>
              </a:ext>
            </a:extLst>
          </p:cNvPr>
          <p:cNvSpPr>
            <a:spLocks noGrp="1"/>
          </p:cNvSpPr>
          <p:nvPr>
            <p:ph sz="half" idx="13"/>
          </p:nvPr>
        </p:nvSpPr>
        <p:spPr>
          <a:xfrm>
            <a:off x="6429185" y="1825625"/>
            <a:ext cx="492461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4165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Te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7090D-AF95-814F-BB5B-81F0AE72E32C}"/>
              </a:ext>
            </a:extLst>
          </p:cNvPr>
          <p:cNvSpPr>
            <a:spLocks noGrp="1"/>
          </p:cNvSpPr>
          <p:nvPr>
            <p:ph type="title"/>
          </p:nvPr>
        </p:nvSpPr>
        <p:spPr>
          <a:xfrm>
            <a:off x="1288028" y="365125"/>
            <a:ext cx="10064184"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2938275-7DEE-AE60-1414-2239488D7922}"/>
              </a:ext>
            </a:extLst>
          </p:cNvPr>
          <p:cNvSpPr>
            <a:spLocks noGrp="1"/>
          </p:cNvSpPr>
          <p:nvPr>
            <p:ph type="body" idx="1"/>
          </p:nvPr>
        </p:nvSpPr>
        <p:spPr>
          <a:xfrm>
            <a:off x="1288028" y="1681163"/>
            <a:ext cx="49286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A0314E1-12A4-D1DD-8803-F608DE275E09}"/>
              </a:ext>
            </a:extLst>
          </p:cNvPr>
          <p:cNvSpPr>
            <a:spLocks noGrp="1"/>
          </p:cNvSpPr>
          <p:nvPr>
            <p:ph sz="half" idx="2"/>
          </p:nvPr>
        </p:nvSpPr>
        <p:spPr>
          <a:xfrm>
            <a:off x="1288028" y="2505075"/>
            <a:ext cx="4928616" cy="31969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4BCF77-5908-2D2A-77C1-0D36503661DF}"/>
              </a:ext>
            </a:extLst>
          </p:cNvPr>
          <p:cNvSpPr>
            <a:spLocks noGrp="1"/>
          </p:cNvSpPr>
          <p:nvPr>
            <p:ph type="body" sz="quarter" idx="3"/>
          </p:nvPr>
        </p:nvSpPr>
        <p:spPr>
          <a:xfrm>
            <a:off x="6423596" y="1681163"/>
            <a:ext cx="49286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A256CE2-FAA5-4B64-5AC9-4E96633EB1BB}"/>
              </a:ext>
            </a:extLst>
          </p:cNvPr>
          <p:cNvSpPr>
            <a:spLocks noGrp="1"/>
          </p:cNvSpPr>
          <p:nvPr>
            <p:ph sz="quarter" idx="4"/>
          </p:nvPr>
        </p:nvSpPr>
        <p:spPr>
          <a:xfrm>
            <a:off x="6423596" y="2505075"/>
            <a:ext cx="4928616" cy="31969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E42C27-83C4-36DE-20FB-EC9AD1680C12}"/>
              </a:ext>
            </a:extLst>
          </p:cNvPr>
          <p:cNvSpPr>
            <a:spLocks noGrp="1"/>
          </p:cNvSpPr>
          <p:nvPr>
            <p:ph type="dt" sz="half" idx="10"/>
          </p:nvPr>
        </p:nvSpPr>
        <p:spPr/>
        <p:txBody>
          <a:bodyPr/>
          <a:lstStyle/>
          <a:p>
            <a:fld id="{D9FD2166-07DE-4D91-9D60-BCFC2082DFB9}" type="datetimeFigureOut">
              <a:rPr lang="en-US" smtClean="0"/>
              <a:t>10/23/2024</a:t>
            </a:fld>
            <a:endParaRPr lang="en-US"/>
          </a:p>
        </p:txBody>
      </p:sp>
      <p:sp>
        <p:nvSpPr>
          <p:cNvPr id="8" name="Footer Placeholder 7">
            <a:extLst>
              <a:ext uri="{FF2B5EF4-FFF2-40B4-BE49-F238E27FC236}">
                <a16:creationId xmlns:a16="http://schemas.microsoft.com/office/drawing/2014/main" id="{7B5D746F-241F-199E-8A39-0EA21C8148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6F601C-476E-AA2A-21C1-0DFE4527ACB5}"/>
              </a:ext>
            </a:extLst>
          </p:cNvPr>
          <p:cNvSpPr>
            <a:spLocks noGrp="1"/>
          </p:cNvSpPr>
          <p:nvPr>
            <p:ph type="sldNum" sz="quarter" idx="12"/>
          </p:nvPr>
        </p:nvSpPr>
        <p:spPr/>
        <p:txBody>
          <a:bodyPr/>
          <a:lstStyle/>
          <a:p>
            <a:fld id="{682248E7-EC1C-4985-80B0-7BE1EC5DF061}" type="slidenum">
              <a:rPr lang="en-US" smtClean="0"/>
              <a:t>‹#›</a:t>
            </a:fld>
            <a:endParaRPr lang="en-US"/>
          </a:p>
        </p:txBody>
      </p:sp>
      <p:pic>
        <p:nvPicPr>
          <p:cNvPr id="11" name="Picture 10" descr="A blue arrows on a black background&#10;&#10;Description automatically generated">
            <a:extLst>
              <a:ext uri="{FF2B5EF4-FFF2-40B4-BE49-F238E27FC236}">
                <a16:creationId xmlns:a16="http://schemas.microsoft.com/office/drawing/2014/main" id="{A7DA1713-3413-6C12-FBCC-D31AEA6CC55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6200000">
            <a:off x="-227089" y="-54265"/>
            <a:ext cx="2164341" cy="2164341"/>
          </a:xfrm>
          <a:prstGeom prst="rect">
            <a:avLst/>
          </a:prstGeom>
        </p:spPr>
      </p:pic>
      <p:pic>
        <p:nvPicPr>
          <p:cNvPr id="14" name="Picture 13" descr="A pattern of squares and crosses&#10;&#10;Description automatically generated">
            <a:extLst>
              <a:ext uri="{FF2B5EF4-FFF2-40B4-BE49-F238E27FC236}">
                <a16:creationId xmlns:a16="http://schemas.microsoft.com/office/drawing/2014/main" id="{6876C48C-30AA-6162-D7B7-5C4360A89F70}"/>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1" y="5702053"/>
            <a:ext cx="12191999" cy="1155947"/>
          </a:xfrm>
          <a:prstGeom prst="rect">
            <a:avLst/>
          </a:prstGeom>
        </p:spPr>
      </p:pic>
    </p:spTree>
    <p:extLst>
      <p:ext uri="{BB962C8B-B14F-4D97-AF65-F5344CB8AC3E}">
        <p14:creationId xmlns:p14="http://schemas.microsoft.com/office/powerpoint/2010/main" val="3140506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7090D-AF95-814F-BB5B-81F0AE72E32C}"/>
              </a:ext>
            </a:extLst>
          </p:cNvPr>
          <p:cNvSpPr>
            <a:spLocks noGrp="1"/>
          </p:cNvSpPr>
          <p:nvPr>
            <p:ph type="title"/>
          </p:nvPr>
        </p:nvSpPr>
        <p:spPr>
          <a:xfrm>
            <a:off x="1288028" y="365125"/>
            <a:ext cx="10064184"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2938275-7DEE-AE60-1414-2239488D7922}"/>
              </a:ext>
            </a:extLst>
          </p:cNvPr>
          <p:cNvSpPr>
            <a:spLocks noGrp="1"/>
          </p:cNvSpPr>
          <p:nvPr>
            <p:ph type="body" idx="1"/>
          </p:nvPr>
        </p:nvSpPr>
        <p:spPr>
          <a:xfrm>
            <a:off x="1288028" y="1681163"/>
            <a:ext cx="49286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0314E1-12A4-D1DD-8803-F608DE275E09}"/>
              </a:ext>
            </a:extLst>
          </p:cNvPr>
          <p:cNvSpPr>
            <a:spLocks noGrp="1"/>
          </p:cNvSpPr>
          <p:nvPr>
            <p:ph sz="half" idx="2"/>
          </p:nvPr>
        </p:nvSpPr>
        <p:spPr>
          <a:xfrm>
            <a:off x="1288028" y="2505075"/>
            <a:ext cx="4928616" cy="320101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14BCF77-5908-2D2A-77C1-0D36503661DF}"/>
              </a:ext>
            </a:extLst>
          </p:cNvPr>
          <p:cNvSpPr>
            <a:spLocks noGrp="1"/>
          </p:cNvSpPr>
          <p:nvPr>
            <p:ph type="body" sz="quarter" idx="3"/>
          </p:nvPr>
        </p:nvSpPr>
        <p:spPr>
          <a:xfrm>
            <a:off x="6423596" y="1681163"/>
            <a:ext cx="49286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A256CE2-FAA5-4B64-5AC9-4E96633EB1BB}"/>
              </a:ext>
            </a:extLst>
          </p:cNvPr>
          <p:cNvSpPr>
            <a:spLocks noGrp="1"/>
          </p:cNvSpPr>
          <p:nvPr>
            <p:ph sz="quarter" idx="4"/>
          </p:nvPr>
        </p:nvSpPr>
        <p:spPr>
          <a:xfrm>
            <a:off x="6423596" y="2505075"/>
            <a:ext cx="4928616" cy="320101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12E42C27-83C4-36DE-20FB-EC9AD1680C12}"/>
              </a:ext>
            </a:extLst>
          </p:cNvPr>
          <p:cNvSpPr>
            <a:spLocks noGrp="1"/>
          </p:cNvSpPr>
          <p:nvPr>
            <p:ph type="dt" sz="half" idx="10"/>
          </p:nvPr>
        </p:nvSpPr>
        <p:spPr/>
        <p:txBody>
          <a:bodyPr/>
          <a:lstStyle/>
          <a:p>
            <a:fld id="{D9FD2166-07DE-4D91-9D60-BCFC2082DFB9}" type="datetimeFigureOut">
              <a:rPr lang="en-US" smtClean="0"/>
              <a:t>10/23/2024</a:t>
            </a:fld>
            <a:endParaRPr lang="en-US"/>
          </a:p>
        </p:txBody>
      </p:sp>
      <p:sp>
        <p:nvSpPr>
          <p:cNvPr id="8" name="Footer Placeholder 7">
            <a:extLst>
              <a:ext uri="{FF2B5EF4-FFF2-40B4-BE49-F238E27FC236}">
                <a16:creationId xmlns:a16="http://schemas.microsoft.com/office/drawing/2014/main" id="{7B5D746F-241F-199E-8A39-0EA21C8148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6F601C-476E-AA2A-21C1-0DFE4527ACB5}"/>
              </a:ext>
            </a:extLst>
          </p:cNvPr>
          <p:cNvSpPr>
            <a:spLocks noGrp="1"/>
          </p:cNvSpPr>
          <p:nvPr>
            <p:ph type="sldNum" sz="quarter" idx="12"/>
          </p:nvPr>
        </p:nvSpPr>
        <p:spPr/>
        <p:txBody>
          <a:bodyPr/>
          <a:lstStyle/>
          <a:p>
            <a:fld id="{682248E7-EC1C-4985-80B0-7BE1EC5DF061}" type="slidenum">
              <a:rPr lang="en-US" smtClean="0"/>
              <a:t>‹#›</a:t>
            </a:fld>
            <a:endParaRPr lang="en-US"/>
          </a:p>
        </p:txBody>
      </p:sp>
      <p:pic>
        <p:nvPicPr>
          <p:cNvPr id="10" name="Picture 9" descr="A purple triangle on a black background&#10;&#10;Description automatically generated">
            <a:extLst>
              <a:ext uri="{FF2B5EF4-FFF2-40B4-BE49-F238E27FC236}">
                <a16:creationId xmlns:a16="http://schemas.microsoft.com/office/drawing/2014/main" id="{C858A26F-8123-5BEC-4808-1C32107D97C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6200000">
            <a:off x="-227089" y="-54266"/>
            <a:ext cx="2164341" cy="2164341"/>
          </a:xfrm>
          <a:prstGeom prst="rect">
            <a:avLst/>
          </a:prstGeom>
        </p:spPr>
      </p:pic>
      <p:pic>
        <p:nvPicPr>
          <p:cNvPr id="13" name="Picture 12" descr="A purple and white pattern&#10;&#10;Description automatically generated">
            <a:extLst>
              <a:ext uri="{FF2B5EF4-FFF2-40B4-BE49-F238E27FC236}">
                <a16:creationId xmlns:a16="http://schemas.microsoft.com/office/drawing/2014/main" id="{95BEB9EF-F7BF-7C0E-E2A8-8E4CA76883E3}"/>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0" y="5706092"/>
            <a:ext cx="12191999" cy="1151908"/>
          </a:xfrm>
          <a:prstGeom prst="rect">
            <a:avLst/>
          </a:prstGeom>
        </p:spPr>
      </p:pic>
    </p:spTree>
    <p:extLst>
      <p:ext uri="{BB962C8B-B14F-4D97-AF65-F5344CB8AC3E}">
        <p14:creationId xmlns:p14="http://schemas.microsoft.com/office/powerpoint/2010/main" val="2015748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urple">
    <p:spTree>
      <p:nvGrpSpPr>
        <p:cNvPr id="1" name=""/>
        <p:cNvGrpSpPr/>
        <p:nvPr/>
      </p:nvGrpSpPr>
      <p:grpSpPr>
        <a:xfrm>
          <a:off x="0" y="0"/>
          <a:ext cx="0" cy="0"/>
          <a:chOff x="0" y="0"/>
          <a:chExt cx="0" cy="0"/>
        </a:xfrm>
      </p:grpSpPr>
      <p:pic>
        <p:nvPicPr>
          <p:cNvPr id="18" name="Picture 17" descr="A purple and white pattern&#10;&#10;Description automatically generated">
            <a:extLst>
              <a:ext uri="{FF2B5EF4-FFF2-40B4-BE49-F238E27FC236}">
                <a16:creationId xmlns:a16="http://schemas.microsoft.com/office/drawing/2014/main" id="{71135136-96B1-7C88-25F8-C6B62C06F69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1999" cy="1151908"/>
          </a:xfrm>
          <a:prstGeom prst="rect">
            <a:avLst/>
          </a:prstGeom>
        </p:spPr>
      </p:pic>
      <p:sp>
        <p:nvSpPr>
          <p:cNvPr id="2" name="Title 1">
            <a:extLst>
              <a:ext uri="{FF2B5EF4-FFF2-40B4-BE49-F238E27FC236}">
                <a16:creationId xmlns:a16="http://schemas.microsoft.com/office/drawing/2014/main" id="{0C998D49-3D85-E352-35A1-82C7700CC428}"/>
              </a:ext>
            </a:extLst>
          </p:cNvPr>
          <p:cNvSpPr>
            <a:spLocks noGrp="1"/>
          </p:cNvSpPr>
          <p:nvPr>
            <p:ph type="ctrTitle"/>
          </p:nvPr>
        </p:nvSpPr>
        <p:spPr>
          <a:xfrm>
            <a:off x="1524000" y="2524759"/>
            <a:ext cx="9144000" cy="1655763"/>
          </a:xfrm>
        </p:spPr>
        <p:txBody>
          <a:bodyPr anchor="b"/>
          <a:lstStyle>
            <a:lvl1pPr algn="ctr">
              <a:defRPr sz="6000" b="1">
                <a:solidFill>
                  <a:srgbClr val="F55750"/>
                </a:solidFill>
                <a:latin typeface="Arvo" panose="02000000000000000000"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1F1B5B9E-C3AE-564E-BAEF-D8A484226B70}"/>
              </a:ext>
            </a:extLst>
          </p:cNvPr>
          <p:cNvSpPr>
            <a:spLocks noGrp="1"/>
          </p:cNvSpPr>
          <p:nvPr>
            <p:ph type="subTitle" idx="1"/>
          </p:nvPr>
        </p:nvSpPr>
        <p:spPr>
          <a:xfrm>
            <a:off x="1524000" y="4272597"/>
            <a:ext cx="9144000" cy="387608"/>
          </a:xfrm>
        </p:spPr>
        <p:txBody>
          <a:bodyPr/>
          <a:lstStyle>
            <a:lvl1pPr marL="0" indent="0" algn="ctr">
              <a:buNone/>
              <a:defRPr sz="2400">
                <a:solidFill>
                  <a:srgbClr val="F55750"/>
                </a:solidFill>
                <a:latin typeface="Bebas Neue" panose="020B0606020202050201"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389D5D2B-A96E-56B1-4205-E6CCD2CD86FC}"/>
              </a:ext>
            </a:extLst>
          </p:cNvPr>
          <p:cNvSpPr>
            <a:spLocks noGrp="1"/>
          </p:cNvSpPr>
          <p:nvPr>
            <p:ph type="dt" sz="half" idx="10"/>
          </p:nvPr>
        </p:nvSpPr>
        <p:spPr/>
        <p:txBody>
          <a:bodyPr/>
          <a:lstStyle/>
          <a:p>
            <a:fld id="{D9FD2166-07DE-4D91-9D60-BCFC2082DFB9}" type="datetimeFigureOut">
              <a:rPr lang="en-US" smtClean="0"/>
              <a:t>10/23/2024</a:t>
            </a:fld>
            <a:endParaRPr lang="en-US"/>
          </a:p>
        </p:txBody>
      </p:sp>
      <p:sp>
        <p:nvSpPr>
          <p:cNvPr id="5" name="Footer Placeholder 4">
            <a:extLst>
              <a:ext uri="{FF2B5EF4-FFF2-40B4-BE49-F238E27FC236}">
                <a16:creationId xmlns:a16="http://schemas.microsoft.com/office/drawing/2014/main" id="{EB9C7B4C-3E78-A95C-8670-B357120952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FF96F8-B312-F300-AA3A-B7F03888BA5E}"/>
              </a:ext>
            </a:extLst>
          </p:cNvPr>
          <p:cNvSpPr>
            <a:spLocks noGrp="1"/>
          </p:cNvSpPr>
          <p:nvPr>
            <p:ph type="sldNum" sz="quarter" idx="12"/>
          </p:nvPr>
        </p:nvSpPr>
        <p:spPr/>
        <p:txBody>
          <a:bodyPr/>
          <a:lstStyle/>
          <a:p>
            <a:fld id="{682248E7-EC1C-4985-80B0-7BE1EC5DF061}" type="slidenum">
              <a:rPr lang="en-US" smtClean="0"/>
              <a:t>‹#›</a:t>
            </a:fld>
            <a:endParaRPr lang="en-US"/>
          </a:p>
        </p:txBody>
      </p:sp>
      <p:pic>
        <p:nvPicPr>
          <p:cNvPr id="21" name="Picture 20" descr="A purple and white pattern&#10;&#10;Description automatically generated">
            <a:extLst>
              <a:ext uri="{FF2B5EF4-FFF2-40B4-BE49-F238E27FC236}">
                <a16:creationId xmlns:a16="http://schemas.microsoft.com/office/drawing/2014/main" id="{66774381-0B9C-0C02-DFE1-A6C0725E2A6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5706092"/>
            <a:ext cx="12191999" cy="1151908"/>
          </a:xfrm>
          <a:prstGeom prst="rect">
            <a:avLst/>
          </a:prstGeom>
        </p:spPr>
      </p:pic>
    </p:spTree>
    <p:extLst>
      <p:ext uri="{BB962C8B-B14F-4D97-AF65-F5344CB8AC3E}">
        <p14:creationId xmlns:p14="http://schemas.microsoft.com/office/powerpoint/2010/main" val="2012220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Cor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7090D-AF95-814F-BB5B-81F0AE72E32C}"/>
              </a:ext>
            </a:extLst>
          </p:cNvPr>
          <p:cNvSpPr>
            <a:spLocks noGrp="1"/>
          </p:cNvSpPr>
          <p:nvPr>
            <p:ph type="title"/>
          </p:nvPr>
        </p:nvSpPr>
        <p:spPr>
          <a:xfrm>
            <a:off x="1288028" y="365125"/>
            <a:ext cx="10064184"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2938275-7DEE-AE60-1414-2239488D7922}"/>
              </a:ext>
            </a:extLst>
          </p:cNvPr>
          <p:cNvSpPr>
            <a:spLocks noGrp="1"/>
          </p:cNvSpPr>
          <p:nvPr>
            <p:ph type="body" idx="1"/>
          </p:nvPr>
        </p:nvSpPr>
        <p:spPr>
          <a:xfrm>
            <a:off x="1288028" y="1681163"/>
            <a:ext cx="49286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0314E1-12A4-D1DD-8803-F608DE275E09}"/>
              </a:ext>
            </a:extLst>
          </p:cNvPr>
          <p:cNvSpPr>
            <a:spLocks noGrp="1"/>
          </p:cNvSpPr>
          <p:nvPr>
            <p:ph sz="half" idx="2"/>
          </p:nvPr>
        </p:nvSpPr>
        <p:spPr>
          <a:xfrm>
            <a:off x="1288028" y="2505075"/>
            <a:ext cx="4928616" cy="32102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14BCF77-5908-2D2A-77C1-0D36503661DF}"/>
              </a:ext>
            </a:extLst>
          </p:cNvPr>
          <p:cNvSpPr>
            <a:spLocks noGrp="1"/>
          </p:cNvSpPr>
          <p:nvPr>
            <p:ph type="body" sz="quarter" idx="3"/>
          </p:nvPr>
        </p:nvSpPr>
        <p:spPr>
          <a:xfrm>
            <a:off x="6423596" y="1681163"/>
            <a:ext cx="49286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A256CE2-FAA5-4B64-5AC9-4E96633EB1BB}"/>
              </a:ext>
            </a:extLst>
          </p:cNvPr>
          <p:cNvSpPr>
            <a:spLocks noGrp="1"/>
          </p:cNvSpPr>
          <p:nvPr>
            <p:ph sz="quarter" idx="4"/>
          </p:nvPr>
        </p:nvSpPr>
        <p:spPr>
          <a:xfrm>
            <a:off x="6423596" y="2505075"/>
            <a:ext cx="4928616" cy="32102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E42C27-83C4-36DE-20FB-EC9AD1680C12}"/>
              </a:ext>
            </a:extLst>
          </p:cNvPr>
          <p:cNvSpPr>
            <a:spLocks noGrp="1"/>
          </p:cNvSpPr>
          <p:nvPr>
            <p:ph type="dt" sz="half" idx="10"/>
          </p:nvPr>
        </p:nvSpPr>
        <p:spPr/>
        <p:txBody>
          <a:bodyPr/>
          <a:lstStyle/>
          <a:p>
            <a:fld id="{D9FD2166-07DE-4D91-9D60-BCFC2082DFB9}" type="datetimeFigureOut">
              <a:rPr lang="en-US" smtClean="0"/>
              <a:t>10/23/2024</a:t>
            </a:fld>
            <a:endParaRPr lang="en-US"/>
          </a:p>
        </p:txBody>
      </p:sp>
      <p:sp>
        <p:nvSpPr>
          <p:cNvPr id="8" name="Footer Placeholder 7">
            <a:extLst>
              <a:ext uri="{FF2B5EF4-FFF2-40B4-BE49-F238E27FC236}">
                <a16:creationId xmlns:a16="http://schemas.microsoft.com/office/drawing/2014/main" id="{7B5D746F-241F-199E-8A39-0EA21C8148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6F601C-476E-AA2A-21C1-0DFE4527ACB5}"/>
              </a:ext>
            </a:extLst>
          </p:cNvPr>
          <p:cNvSpPr>
            <a:spLocks noGrp="1"/>
          </p:cNvSpPr>
          <p:nvPr>
            <p:ph type="sldNum" sz="quarter" idx="12"/>
          </p:nvPr>
        </p:nvSpPr>
        <p:spPr/>
        <p:txBody>
          <a:bodyPr/>
          <a:lstStyle/>
          <a:p>
            <a:fld id="{682248E7-EC1C-4985-80B0-7BE1EC5DF061}" type="slidenum">
              <a:rPr lang="en-US" smtClean="0"/>
              <a:t>‹#›</a:t>
            </a:fld>
            <a:endParaRPr lang="en-US"/>
          </a:p>
        </p:txBody>
      </p:sp>
      <p:pic>
        <p:nvPicPr>
          <p:cNvPr id="10" name="Picture 9" descr="A red triangle on a black background&#10;&#10;Description automatically generated">
            <a:extLst>
              <a:ext uri="{FF2B5EF4-FFF2-40B4-BE49-F238E27FC236}">
                <a16:creationId xmlns:a16="http://schemas.microsoft.com/office/drawing/2014/main" id="{B7215EB8-338D-A183-F8FA-611A46E99B0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6200000">
            <a:off x="-243971" y="-54266"/>
            <a:ext cx="2164341" cy="2164341"/>
          </a:xfrm>
          <a:prstGeom prst="rect">
            <a:avLst/>
          </a:prstGeom>
        </p:spPr>
      </p:pic>
      <p:pic>
        <p:nvPicPr>
          <p:cNvPr id="13" name="Picture 12" descr="A red and white pattern&#10;&#10;Description automatically generated">
            <a:extLst>
              <a:ext uri="{FF2B5EF4-FFF2-40B4-BE49-F238E27FC236}">
                <a16:creationId xmlns:a16="http://schemas.microsoft.com/office/drawing/2014/main" id="{F59091E0-9CAD-F302-802F-87644F044000}"/>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0" y="5715304"/>
            <a:ext cx="12191999" cy="1155947"/>
          </a:xfrm>
          <a:prstGeom prst="rect">
            <a:avLst/>
          </a:prstGeom>
        </p:spPr>
      </p:pic>
    </p:spTree>
    <p:extLst>
      <p:ext uri="{BB962C8B-B14F-4D97-AF65-F5344CB8AC3E}">
        <p14:creationId xmlns:p14="http://schemas.microsoft.com/office/powerpoint/2010/main" val="31531561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7090D-AF95-814F-BB5B-81F0AE72E32C}"/>
              </a:ext>
            </a:extLst>
          </p:cNvPr>
          <p:cNvSpPr>
            <a:spLocks noGrp="1"/>
          </p:cNvSpPr>
          <p:nvPr>
            <p:ph type="title"/>
          </p:nvPr>
        </p:nvSpPr>
        <p:spPr>
          <a:xfrm>
            <a:off x="1288028" y="365125"/>
            <a:ext cx="10064184"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938275-7DEE-AE60-1414-2239488D7922}"/>
              </a:ext>
            </a:extLst>
          </p:cNvPr>
          <p:cNvSpPr>
            <a:spLocks noGrp="1"/>
          </p:cNvSpPr>
          <p:nvPr>
            <p:ph type="body" idx="1"/>
          </p:nvPr>
        </p:nvSpPr>
        <p:spPr>
          <a:xfrm>
            <a:off x="1288028" y="1681163"/>
            <a:ext cx="49286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0314E1-12A4-D1DD-8803-F608DE275E09}"/>
              </a:ext>
            </a:extLst>
          </p:cNvPr>
          <p:cNvSpPr>
            <a:spLocks noGrp="1"/>
          </p:cNvSpPr>
          <p:nvPr>
            <p:ph sz="half" idx="2"/>
          </p:nvPr>
        </p:nvSpPr>
        <p:spPr>
          <a:xfrm>
            <a:off x="1288028" y="2505075"/>
            <a:ext cx="4928616" cy="3196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4BCF77-5908-2D2A-77C1-0D36503661DF}"/>
              </a:ext>
            </a:extLst>
          </p:cNvPr>
          <p:cNvSpPr>
            <a:spLocks noGrp="1"/>
          </p:cNvSpPr>
          <p:nvPr>
            <p:ph type="body" sz="quarter" idx="3"/>
          </p:nvPr>
        </p:nvSpPr>
        <p:spPr>
          <a:xfrm>
            <a:off x="6423596" y="1681163"/>
            <a:ext cx="49286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A256CE2-FAA5-4B64-5AC9-4E96633EB1BB}"/>
              </a:ext>
            </a:extLst>
          </p:cNvPr>
          <p:cNvSpPr>
            <a:spLocks noGrp="1"/>
          </p:cNvSpPr>
          <p:nvPr>
            <p:ph sz="quarter" idx="4"/>
          </p:nvPr>
        </p:nvSpPr>
        <p:spPr>
          <a:xfrm>
            <a:off x="6423596" y="2505075"/>
            <a:ext cx="4928616" cy="3196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E42C27-83C4-36DE-20FB-EC9AD1680C12}"/>
              </a:ext>
            </a:extLst>
          </p:cNvPr>
          <p:cNvSpPr>
            <a:spLocks noGrp="1"/>
          </p:cNvSpPr>
          <p:nvPr>
            <p:ph type="dt" sz="half" idx="10"/>
          </p:nvPr>
        </p:nvSpPr>
        <p:spPr/>
        <p:txBody>
          <a:bodyPr/>
          <a:lstStyle/>
          <a:p>
            <a:fld id="{D9FD2166-07DE-4D91-9D60-BCFC2082DFB9}" type="datetimeFigureOut">
              <a:rPr lang="en-US" smtClean="0"/>
              <a:t>10/23/2024</a:t>
            </a:fld>
            <a:endParaRPr lang="en-US"/>
          </a:p>
        </p:txBody>
      </p:sp>
      <p:sp>
        <p:nvSpPr>
          <p:cNvPr id="8" name="Footer Placeholder 7">
            <a:extLst>
              <a:ext uri="{FF2B5EF4-FFF2-40B4-BE49-F238E27FC236}">
                <a16:creationId xmlns:a16="http://schemas.microsoft.com/office/drawing/2014/main" id="{7B5D746F-241F-199E-8A39-0EA21C8148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6F601C-476E-AA2A-21C1-0DFE4527ACB5}"/>
              </a:ext>
            </a:extLst>
          </p:cNvPr>
          <p:cNvSpPr>
            <a:spLocks noGrp="1"/>
          </p:cNvSpPr>
          <p:nvPr>
            <p:ph type="sldNum" sz="quarter" idx="12"/>
          </p:nvPr>
        </p:nvSpPr>
        <p:spPr/>
        <p:txBody>
          <a:bodyPr/>
          <a:lstStyle/>
          <a:p>
            <a:fld id="{682248E7-EC1C-4985-80B0-7BE1EC5DF061}" type="slidenum">
              <a:rPr lang="en-US" smtClean="0"/>
              <a:t>‹#›</a:t>
            </a:fld>
            <a:endParaRPr lang="en-US"/>
          </a:p>
        </p:txBody>
      </p:sp>
      <p:pic>
        <p:nvPicPr>
          <p:cNvPr id="10" name="Picture 9" descr="A yellow triangle on a black background&#10;&#10;Description automatically generated">
            <a:extLst>
              <a:ext uri="{FF2B5EF4-FFF2-40B4-BE49-F238E27FC236}">
                <a16:creationId xmlns:a16="http://schemas.microsoft.com/office/drawing/2014/main" id="{BD927D09-13BD-BF32-3E35-14DBDDF57C0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6200000">
            <a:off x="-243971" y="-54266"/>
            <a:ext cx="2164341" cy="2164341"/>
          </a:xfrm>
          <a:prstGeom prst="rect">
            <a:avLst/>
          </a:prstGeom>
        </p:spPr>
      </p:pic>
      <p:pic>
        <p:nvPicPr>
          <p:cNvPr id="14" name="Picture 13" descr="A yellow and white pattern&#10;&#10;Description automatically generated">
            <a:extLst>
              <a:ext uri="{FF2B5EF4-FFF2-40B4-BE49-F238E27FC236}">
                <a16:creationId xmlns:a16="http://schemas.microsoft.com/office/drawing/2014/main" id="{764FE5CE-1BF4-3626-E55D-7A194886C9F1}"/>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1" y="5702054"/>
            <a:ext cx="12191999" cy="1155946"/>
          </a:xfrm>
          <a:prstGeom prst="rect">
            <a:avLst/>
          </a:prstGeom>
        </p:spPr>
      </p:pic>
    </p:spTree>
    <p:extLst>
      <p:ext uri="{BB962C8B-B14F-4D97-AF65-F5344CB8AC3E}">
        <p14:creationId xmlns:p14="http://schemas.microsoft.com/office/powerpoint/2010/main" val="28572196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Te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163F5-A386-6B57-B268-52C83D4B82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689C30-825A-3D60-3AEB-AC0DD68738F9}"/>
              </a:ext>
            </a:extLst>
          </p:cNvPr>
          <p:cNvSpPr>
            <a:spLocks noGrp="1"/>
          </p:cNvSpPr>
          <p:nvPr>
            <p:ph type="dt" sz="half" idx="10"/>
          </p:nvPr>
        </p:nvSpPr>
        <p:spPr/>
        <p:txBody>
          <a:bodyPr/>
          <a:lstStyle/>
          <a:p>
            <a:fld id="{D9FD2166-07DE-4D91-9D60-BCFC2082DFB9}" type="datetimeFigureOut">
              <a:rPr lang="en-US" smtClean="0"/>
              <a:t>10/23/2024</a:t>
            </a:fld>
            <a:endParaRPr lang="en-US"/>
          </a:p>
        </p:txBody>
      </p:sp>
      <p:sp>
        <p:nvSpPr>
          <p:cNvPr id="4" name="Footer Placeholder 3">
            <a:extLst>
              <a:ext uri="{FF2B5EF4-FFF2-40B4-BE49-F238E27FC236}">
                <a16:creationId xmlns:a16="http://schemas.microsoft.com/office/drawing/2014/main" id="{E512C46F-6DD3-28BE-8EC3-29B94E8197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9AF6B6-0980-96B2-415E-4D88B67FB2ED}"/>
              </a:ext>
            </a:extLst>
          </p:cNvPr>
          <p:cNvSpPr>
            <a:spLocks noGrp="1"/>
          </p:cNvSpPr>
          <p:nvPr>
            <p:ph type="sldNum" sz="quarter" idx="12"/>
          </p:nvPr>
        </p:nvSpPr>
        <p:spPr/>
        <p:txBody>
          <a:bodyPr/>
          <a:lstStyle/>
          <a:p>
            <a:fld id="{682248E7-EC1C-4985-80B0-7BE1EC5DF061}" type="slidenum">
              <a:rPr lang="en-US" smtClean="0"/>
              <a:t>‹#›</a:t>
            </a:fld>
            <a:endParaRPr lang="en-US"/>
          </a:p>
        </p:txBody>
      </p:sp>
      <p:pic>
        <p:nvPicPr>
          <p:cNvPr id="6" name="Picture 5" descr="A pattern of squares and crosses&#10;&#10;Description automatically generated">
            <a:extLst>
              <a:ext uri="{FF2B5EF4-FFF2-40B4-BE49-F238E27FC236}">
                <a16:creationId xmlns:a16="http://schemas.microsoft.com/office/drawing/2014/main" id="{DFE4CC8F-B298-3395-325C-364B608CAA36}"/>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5702053"/>
            <a:ext cx="12191999" cy="1155947"/>
          </a:xfrm>
          <a:prstGeom prst="rect">
            <a:avLst/>
          </a:prstGeom>
        </p:spPr>
      </p:pic>
    </p:spTree>
    <p:extLst>
      <p:ext uri="{BB962C8B-B14F-4D97-AF65-F5344CB8AC3E}">
        <p14:creationId xmlns:p14="http://schemas.microsoft.com/office/powerpoint/2010/main" val="7006716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urple">
    <p:spTree>
      <p:nvGrpSpPr>
        <p:cNvPr id="1" name=""/>
        <p:cNvGrpSpPr/>
        <p:nvPr/>
      </p:nvGrpSpPr>
      <p:grpSpPr>
        <a:xfrm>
          <a:off x="0" y="0"/>
          <a:ext cx="0" cy="0"/>
          <a:chOff x="0" y="0"/>
          <a:chExt cx="0" cy="0"/>
        </a:xfrm>
      </p:grpSpPr>
      <p:pic>
        <p:nvPicPr>
          <p:cNvPr id="8" name="Picture 7" descr="A purple and white pattern&#10;&#10;Description automatically generated">
            <a:extLst>
              <a:ext uri="{FF2B5EF4-FFF2-40B4-BE49-F238E27FC236}">
                <a16:creationId xmlns:a16="http://schemas.microsoft.com/office/drawing/2014/main" id="{CF4943A9-FF56-F627-AAAD-C7088F3610F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5706092"/>
            <a:ext cx="12191999" cy="1151908"/>
          </a:xfrm>
          <a:prstGeom prst="rect">
            <a:avLst/>
          </a:prstGeom>
        </p:spPr>
      </p:pic>
      <p:sp>
        <p:nvSpPr>
          <p:cNvPr id="2" name="Title 1">
            <a:extLst>
              <a:ext uri="{FF2B5EF4-FFF2-40B4-BE49-F238E27FC236}">
                <a16:creationId xmlns:a16="http://schemas.microsoft.com/office/drawing/2014/main" id="{C8C163F5-A386-6B57-B268-52C83D4B82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689C30-825A-3D60-3AEB-AC0DD68738F9}"/>
              </a:ext>
            </a:extLst>
          </p:cNvPr>
          <p:cNvSpPr>
            <a:spLocks noGrp="1"/>
          </p:cNvSpPr>
          <p:nvPr>
            <p:ph type="dt" sz="half" idx="10"/>
          </p:nvPr>
        </p:nvSpPr>
        <p:spPr/>
        <p:txBody>
          <a:bodyPr/>
          <a:lstStyle/>
          <a:p>
            <a:fld id="{D9FD2166-07DE-4D91-9D60-BCFC2082DFB9}" type="datetimeFigureOut">
              <a:rPr lang="en-US" smtClean="0"/>
              <a:t>10/23/2024</a:t>
            </a:fld>
            <a:endParaRPr lang="en-US"/>
          </a:p>
        </p:txBody>
      </p:sp>
      <p:sp>
        <p:nvSpPr>
          <p:cNvPr id="4" name="Footer Placeholder 3">
            <a:extLst>
              <a:ext uri="{FF2B5EF4-FFF2-40B4-BE49-F238E27FC236}">
                <a16:creationId xmlns:a16="http://schemas.microsoft.com/office/drawing/2014/main" id="{E512C46F-6DD3-28BE-8EC3-29B94E8197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9AF6B6-0980-96B2-415E-4D88B67FB2ED}"/>
              </a:ext>
            </a:extLst>
          </p:cNvPr>
          <p:cNvSpPr>
            <a:spLocks noGrp="1"/>
          </p:cNvSpPr>
          <p:nvPr>
            <p:ph type="sldNum" sz="quarter" idx="12"/>
          </p:nvPr>
        </p:nvSpPr>
        <p:spPr/>
        <p:txBody>
          <a:bodyPr/>
          <a:lstStyle/>
          <a:p>
            <a:fld id="{682248E7-EC1C-4985-80B0-7BE1EC5DF061}" type="slidenum">
              <a:rPr lang="en-US" smtClean="0"/>
              <a:t>‹#›</a:t>
            </a:fld>
            <a:endParaRPr lang="en-US"/>
          </a:p>
        </p:txBody>
      </p:sp>
    </p:spTree>
    <p:extLst>
      <p:ext uri="{BB962C8B-B14F-4D97-AF65-F5344CB8AC3E}">
        <p14:creationId xmlns:p14="http://schemas.microsoft.com/office/powerpoint/2010/main" val="1642094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Coral">
    <p:spTree>
      <p:nvGrpSpPr>
        <p:cNvPr id="1" name=""/>
        <p:cNvGrpSpPr/>
        <p:nvPr/>
      </p:nvGrpSpPr>
      <p:grpSpPr>
        <a:xfrm>
          <a:off x="0" y="0"/>
          <a:ext cx="0" cy="0"/>
          <a:chOff x="0" y="0"/>
          <a:chExt cx="0" cy="0"/>
        </a:xfrm>
      </p:grpSpPr>
      <p:pic>
        <p:nvPicPr>
          <p:cNvPr id="8" name="Picture 7" descr="A red and white pattern&#10;&#10;Description automatically generated">
            <a:extLst>
              <a:ext uri="{FF2B5EF4-FFF2-40B4-BE49-F238E27FC236}">
                <a16:creationId xmlns:a16="http://schemas.microsoft.com/office/drawing/2014/main" id="{0A77E430-0E24-EAB4-3DC5-CDFB28210F0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5715304"/>
            <a:ext cx="12191999" cy="1155947"/>
          </a:xfrm>
          <a:prstGeom prst="rect">
            <a:avLst/>
          </a:prstGeom>
        </p:spPr>
      </p:pic>
      <p:sp>
        <p:nvSpPr>
          <p:cNvPr id="2" name="Title 1">
            <a:extLst>
              <a:ext uri="{FF2B5EF4-FFF2-40B4-BE49-F238E27FC236}">
                <a16:creationId xmlns:a16="http://schemas.microsoft.com/office/drawing/2014/main" id="{C8C163F5-A386-6B57-B268-52C83D4B82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689C30-825A-3D60-3AEB-AC0DD68738F9}"/>
              </a:ext>
            </a:extLst>
          </p:cNvPr>
          <p:cNvSpPr>
            <a:spLocks noGrp="1"/>
          </p:cNvSpPr>
          <p:nvPr>
            <p:ph type="dt" sz="half" idx="10"/>
          </p:nvPr>
        </p:nvSpPr>
        <p:spPr/>
        <p:txBody>
          <a:bodyPr/>
          <a:lstStyle/>
          <a:p>
            <a:fld id="{D9FD2166-07DE-4D91-9D60-BCFC2082DFB9}" type="datetimeFigureOut">
              <a:rPr lang="en-US" smtClean="0"/>
              <a:t>10/23/2024</a:t>
            </a:fld>
            <a:endParaRPr lang="en-US"/>
          </a:p>
        </p:txBody>
      </p:sp>
      <p:sp>
        <p:nvSpPr>
          <p:cNvPr id="4" name="Footer Placeholder 3">
            <a:extLst>
              <a:ext uri="{FF2B5EF4-FFF2-40B4-BE49-F238E27FC236}">
                <a16:creationId xmlns:a16="http://schemas.microsoft.com/office/drawing/2014/main" id="{E512C46F-6DD3-28BE-8EC3-29B94E8197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9AF6B6-0980-96B2-415E-4D88B67FB2ED}"/>
              </a:ext>
            </a:extLst>
          </p:cNvPr>
          <p:cNvSpPr>
            <a:spLocks noGrp="1"/>
          </p:cNvSpPr>
          <p:nvPr>
            <p:ph type="sldNum" sz="quarter" idx="12"/>
          </p:nvPr>
        </p:nvSpPr>
        <p:spPr/>
        <p:txBody>
          <a:bodyPr/>
          <a:lstStyle/>
          <a:p>
            <a:fld id="{682248E7-EC1C-4985-80B0-7BE1EC5DF061}" type="slidenum">
              <a:rPr lang="en-US" smtClean="0"/>
              <a:t>‹#›</a:t>
            </a:fld>
            <a:endParaRPr lang="en-US"/>
          </a:p>
        </p:txBody>
      </p:sp>
    </p:spTree>
    <p:extLst>
      <p:ext uri="{BB962C8B-B14F-4D97-AF65-F5344CB8AC3E}">
        <p14:creationId xmlns:p14="http://schemas.microsoft.com/office/powerpoint/2010/main" val="38951856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163F5-A386-6B57-B268-52C83D4B82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689C30-825A-3D60-3AEB-AC0DD68738F9}"/>
              </a:ext>
            </a:extLst>
          </p:cNvPr>
          <p:cNvSpPr>
            <a:spLocks noGrp="1"/>
          </p:cNvSpPr>
          <p:nvPr>
            <p:ph type="dt" sz="half" idx="10"/>
          </p:nvPr>
        </p:nvSpPr>
        <p:spPr/>
        <p:txBody>
          <a:bodyPr/>
          <a:lstStyle/>
          <a:p>
            <a:fld id="{D9FD2166-07DE-4D91-9D60-BCFC2082DFB9}" type="datetimeFigureOut">
              <a:rPr lang="en-US" smtClean="0"/>
              <a:t>10/23/2024</a:t>
            </a:fld>
            <a:endParaRPr lang="en-US"/>
          </a:p>
        </p:txBody>
      </p:sp>
      <p:sp>
        <p:nvSpPr>
          <p:cNvPr id="4" name="Footer Placeholder 3">
            <a:extLst>
              <a:ext uri="{FF2B5EF4-FFF2-40B4-BE49-F238E27FC236}">
                <a16:creationId xmlns:a16="http://schemas.microsoft.com/office/drawing/2014/main" id="{E512C46F-6DD3-28BE-8EC3-29B94E8197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9AF6B6-0980-96B2-415E-4D88B67FB2ED}"/>
              </a:ext>
            </a:extLst>
          </p:cNvPr>
          <p:cNvSpPr>
            <a:spLocks noGrp="1"/>
          </p:cNvSpPr>
          <p:nvPr>
            <p:ph type="sldNum" sz="quarter" idx="12"/>
          </p:nvPr>
        </p:nvSpPr>
        <p:spPr/>
        <p:txBody>
          <a:bodyPr/>
          <a:lstStyle/>
          <a:p>
            <a:fld id="{682248E7-EC1C-4985-80B0-7BE1EC5DF061}" type="slidenum">
              <a:rPr lang="en-US" smtClean="0"/>
              <a:t>‹#›</a:t>
            </a:fld>
            <a:endParaRPr lang="en-US"/>
          </a:p>
        </p:txBody>
      </p:sp>
      <p:pic>
        <p:nvPicPr>
          <p:cNvPr id="7" name="Picture 6" descr="A yellow and white pattern&#10;&#10;Description automatically generated">
            <a:extLst>
              <a:ext uri="{FF2B5EF4-FFF2-40B4-BE49-F238E27FC236}">
                <a16:creationId xmlns:a16="http://schemas.microsoft.com/office/drawing/2014/main" id="{4517BE72-26AF-08D6-A65E-919C2AEDB7C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5702054"/>
            <a:ext cx="12191999" cy="1155946"/>
          </a:xfrm>
          <a:prstGeom prst="rect">
            <a:avLst/>
          </a:prstGeom>
        </p:spPr>
      </p:pic>
    </p:spTree>
    <p:extLst>
      <p:ext uri="{BB962C8B-B14F-4D97-AF65-F5344CB8AC3E}">
        <p14:creationId xmlns:p14="http://schemas.microsoft.com/office/powerpoint/2010/main" val="4369956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2390F0-C374-9CF5-B21F-BAE530E69BD8}"/>
              </a:ext>
            </a:extLst>
          </p:cNvPr>
          <p:cNvSpPr>
            <a:spLocks noGrp="1"/>
          </p:cNvSpPr>
          <p:nvPr>
            <p:ph type="dt" sz="half" idx="10"/>
          </p:nvPr>
        </p:nvSpPr>
        <p:spPr/>
        <p:txBody>
          <a:bodyPr/>
          <a:lstStyle/>
          <a:p>
            <a:fld id="{D9FD2166-07DE-4D91-9D60-BCFC2082DFB9}" type="datetimeFigureOut">
              <a:rPr lang="en-US" smtClean="0"/>
              <a:t>10/23/2024</a:t>
            </a:fld>
            <a:endParaRPr lang="en-US"/>
          </a:p>
        </p:txBody>
      </p:sp>
      <p:sp>
        <p:nvSpPr>
          <p:cNvPr id="3" name="Footer Placeholder 2">
            <a:extLst>
              <a:ext uri="{FF2B5EF4-FFF2-40B4-BE49-F238E27FC236}">
                <a16:creationId xmlns:a16="http://schemas.microsoft.com/office/drawing/2014/main" id="{59009D29-21B5-5B60-070C-8FAB34E1FA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FC69ED-6681-15D6-75F1-82F30B8CF3AA}"/>
              </a:ext>
            </a:extLst>
          </p:cNvPr>
          <p:cNvSpPr>
            <a:spLocks noGrp="1"/>
          </p:cNvSpPr>
          <p:nvPr>
            <p:ph type="sldNum" sz="quarter" idx="12"/>
          </p:nvPr>
        </p:nvSpPr>
        <p:spPr/>
        <p:txBody>
          <a:bodyPr/>
          <a:lstStyle/>
          <a:p>
            <a:fld id="{682248E7-EC1C-4985-80B0-7BE1EC5DF061}" type="slidenum">
              <a:rPr lang="en-US" smtClean="0"/>
              <a:t>‹#›</a:t>
            </a:fld>
            <a:endParaRPr lang="en-US"/>
          </a:p>
        </p:txBody>
      </p:sp>
    </p:spTree>
    <p:extLst>
      <p:ext uri="{BB962C8B-B14F-4D97-AF65-F5344CB8AC3E}">
        <p14:creationId xmlns:p14="http://schemas.microsoft.com/office/powerpoint/2010/main" val="19440410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Te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2A849-B958-F4EF-43E7-E202748DF055}"/>
              </a:ext>
            </a:extLst>
          </p:cNvPr>
          <p:cNvSpPr>
            <a:spLocks noGrp="1"/>
          </p:cNvSpPr>
          <p:nvPr>
            <p:ph type="title"/>
          </p:nvPr>
        </p:nvSpPr>
        <p:spPr>
          <a:xfrm>
            <a:off x="2151529" y="457200"/>
            <a:ext cx="3080684"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36DA301E-A773-B496-1459-C08645C89428}"/>
              </a:ext>
            </a:extLst>
          </p:cNvPr>
          <p:cNvSpPr>
            <a:spLocks noGrp="1"/>
          </p:cNvSpPr>
          <p:nvPr>
            <p:ph idx="1"/>
          </p:nvPr>
        </p:nvSpPr>
        <p:spPr>
          <a:xfrm>
            <a:off x="5378730" y="457201"/>
            <a:ext cx="5976658"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805F8E7-8177-7731-9890-EF847645D8C9}"/>
              </a:ext>
            </a:extLst>
          </p:cNvPr>
          <p:cNvSpPr>
            <a:spLocks noGrp="1"/>
          </p:cNvSpPr>
          <p:nvPr>
            <p:ph type="body" sz="half" idx="2"/>
          </p:nvPr>
        </p:nvSpPr>
        <p:spPr>
          <a:xfrm>
            <a:off x="129997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721726-8FA4-8B0C-1942-D47B201EDE02}"/>
              </a:ext>
            </a:extLst>
          </p:cNvPr>
          <p:cNvSpPr>
            <a:spLocks noGrp="1"/>
          </p:cNvSpPr>
          <p:nvPr>
            <p:ph type="dt" sz="half" idx="10"/>
          </p:nvPr>
        </p:nvSpPr>
        <p:spPr/>
        <p:txBody>
          <a:bodyPr/>
          <a:lstStyle/>
          <a:p>
            <a:fld id="{D9FD2166-07DE-4D91-9D60-BCFC2082DFB9}" type="datetimeFigureOut">
              <a:rPr lang="en-US" smtClean="0"/>
              <a:t>10/23/2024</a:t>
            </a:fld>
            <a:endParaRPr lang="en-US"/>
          </a:p>
        </p:txBody>
      </p:sp>
      <p:sp>
        <p:nvSpPr>
          <p:cNvPr id="6" name="Footer Placeholder 5">
            <a:extLst>
              <a:ext uri="{FF2B5EF4-FFF2-40B4-BE49-F238E27FC236}">
                <a16:creationId xmlns:a16="http://schemas.microsoft.com/office/drawing/2014/main" id="{F268B3F1-0C2D-1F31-3B54-1AB2A54B01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18CA68-3369-B153-0735-84C002CD4625}"/>
              </a:ext>
            </a:extLst>
          </p:cNvPr>
          <p:cNvSpPr>
            <a:spLocks noGrp="1"/>
          </p:cNvSpPr>
          <p:nvPr>
            <p:ph type="sldNum" sz="quarter" idx="12"/>
          </p:nvPr>
        </p:nvSpPr>
        <p:spPr/>
        <p:txBody>
          <a:bodyPr/>
          <a:lstStyle/>
          <a:p>
            <a:fld id="{682248E7-EC1C-4985-80B0-7BE1EC5DF061}" type="slidenum">
              <a:rPr lang="en-US" smtClean="0"/>
              <a:t>‹#›</a:t>
            </a:fld>
            <a:endParaRPr lang="en-US"/>
          </a:p>
        </p:txBody>
      </p:sp>
      <p:pic>
        <p:nvPicPr>
          <p:cNvPr id="9" name="Picture 8" descr="A blue arrows on a black background&#10;&#10;Description automatically generated">
            <a:extLst>
              <a:ext uri="{FF2B5EF4-FFF2-40B4-BE49-F238E27FC236}">
                <a16:creationId xmlns:a16="http://schemas.microsoft.com/office/drawing/2014/main" id="{45445464-0830-A98A-26C6-C1CA76A7E5D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6200000">
            <a:off x="576729" y="-54265"/>
            <a:ext cx="2164341" cy="2164341"/>
          </a:xfrm>
          <a:prstGeom prst="rect">
            <a:avLst/>
          </a:prstGeom>
        </p:spPr>
      </p:pic>
      <p:pic>
        <p:nvPicPr>
          <p:cNvPr id="11" name="Picture 10" descr="A pattern of blue and white squares&#10;&#10;Description automatically generated with medium confidence">
            <a:extLst>
              <a:ext uri="{FF2B5EF4-FFF2-40B4-BE49-F238E27FC236}">
                <a16:creationId xmlns:a16="http://schemas.microsoft.com/office/drawing/2014/main" id="{267883E1-1666-7FFB-891F-C3DA76D7BA57}"/>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0" y="0"/>
            <a:ext cx="1153459" cy="6858000"/>
          </a:xfrm>
          <a:prstGeom prst="rect">
            <a:avLst/>
          </a:prstGeom>
        </p:spPr>
      </p:pic>
    </p:spTree>
    <p:extLst>
      <p:ext uri="{BB962C8B-B14F-4D97-AF65-F5344CB8AC3E}">
        <p14:creationId xmlns:p14="http://schemas.microsoft.com/office/powerpoint/2010/main" val="10044061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2A849-B958-F4EF-43E7-E202748DF055}"/>
              </a:ext>
            </a:extLst>
          </p:cNvPr>
          <p:cNvSpPr>
            <a:spLocks noGrp="1"/>
          </p:cNvSpPr>
          <p:nvPr>
            <p:ph type="title"/>
          </p:nvPr>
        </p:nvSpPr>
        <p:spPr>
          <a:xfrm>
            <a:off x="2151529" y="457200"/>
            <a:ext cx="3080684"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36DA301E-A773-B496-1459-C08645C89428}"/>
              </a:ext>
            </a:extLst>
          </p:cNvPr>
          <p:cNvSpPr>
            <a:spLocks noGrp="1"/>
          </p:cNvSpPr>
          <p:nvPr>
            <p:ph idx="1"/>
          </p:nvPr>
        </p:nvSpPr>
        <p:spPr>
          <a:xfrm>
            <a:off x="5378730" y="457201"/>
            <a:ext cx="5976658"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805F8E7-8177-7731-9890-EF847645D8C9}"/>
              </a:ext>
            </a:extLst>
          </p:cNvPr>
          <p:cNvSpPr>
            <a:spLocks noGrp="1"/>
          </p:cNvSpPr>
          <p:nvPr>
            <p:ph type="body" sz="half" idx="2"/>
          </p:nvPr>
        </p:nvSpPr>
        <p:spPr>
          <a:xfrm>
            <a:off x="129997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721726-8FA4-8B0C-1942-D47B201EDE02}"/>
              </a:ext>
            </a:extLst>
          </p:cNvPr>
          <p:cNvSpPr>
            <a:spLocks noGrp="1"/>
          </p:cNvSpPr>
          <p:nvPr>
            <p:ph type="dt" sz="half" idx="10"/>
          </p:nvPr>
        </p:nvSpPr>
        <p:spPr/>
        <p:txBody>
          <a:bodyPr/>
          <a:lstStyle/>
          <a:p>
            <a:fld id="{D9FD2166-07DE-4D91-9D60-BCFC2082DFB9}" type="datetimeFigureOut">
              <a:rPr lang="en-US" smtClean="0"/>
              <a:t>10/23/2024</a:t>
            </a:fld>
            <a:endParaRPr lang="en-US"/>
          </a:p>
        </p:txBody>
      </p:sp>
      <p:sp>
        <p:nvSpPr>
          <p:cNvPr id="6" name="Footer Placeholder 5">
            <a:extLst>
              <a:ext uri="{FF2B5EF4-FFF2-40B4-BE49-F238E27FC236}">
                <a16:creationId xmlns:a16="http://schemas.microsoft.com/office/drawing/2014/main" id="{F268B3F1-0C2D-1F31-3B54-1AB2A54B01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18CA68-3369-B153-0735-84C002CD4625}"/>
              </a:ext>
            </a:extLst>
          </p:cNvPr>
          <p:cNvSpPr>
            <a:spLocks noGrp="1"/>
          </p:cNvSpPr>
          <p:nvPr>
            <p:ph type="sldNum" sz="quarter" idx="12"/>
          </p:nvPr>
        </p:nvSpPr>
        <p:spPr/>
        <p:txBody>
          <a:bodyPr/>
          <a:lstStyle/>
          <a:p>
            <a:fld id="{682248E7-EC1C-4985-80B0-7BE1EC5DF061}" type="slidenum">
              <a:rPr lang="en-US" smtClean="0"/>
              <a:t>‹#›</a:t>
            </a:fld>
            <a:endParaRPr lang="en-US"/>
          </a:p>
        </p:txBody>
      </p:sp>
      <p:pic>
        <p:nvPicPr>
          <p:cNvPr id="10" name="Picture 9" descr="A purple triangle on a black background&#10;&#10;Description automatically generated">
            <a:extLst>
              <a:ext uri="{FF2B5EF4-FFF2-40B4-BE49-F238E27FC236}">
                <a16:creationId xmlns:a16="http://schemas.microsoft.com/office/drawing/2014/main" id="{9A01DE87-5F20-4DFB-457D-8B413C54656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6200000">
            <a:off x="576730" y="-54266"/>
            <a:ext cx="2164341" cy="2164341"/>
          </a:xfrm>
          <a:prstGeom prst="rect">
            <a:avLst/>
          </a:prstGeom>
        </p:spPr>
      </p:pic>
      <p:pic>
        <p:nvPicPr>
          <p:cNvPr id="11" name="Picture 10" descr="A purple and white pattern&#10;&#10;Description automatically generated">
            <a:extLst>
              <a:ext uri="{FF2B5EF4-FFF2-40B4-BE49-F238E27FC236}">
                <a16:creationId xmlns:a16="http://schemas.microsoft.com/office/drawing/2014/main" id="{23CBFDE0-DB2E-D037-BB4D-30BDF5BFACA5}"/>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0" y="0"/>
            <a:ext cx="1159435" cy="6858000"/>
          </a:xfrm>
          <a:prstGeom prst="rect">
            <a:avLst/>
          </a:prstGeom>
        </p:spPr>
      </p:pic>
    </p:spTree>
    <p:extLst>
      <p:ext uri="{BB962C8B-B14F-4D97-AF65-F5344CB8AC3E}">
        <p14:creationId xmlns:p14="http://schemas.microsoft.com/office/powerpoint/2010/main" val="6844600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Cor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2A849-B958-F4EF-43E7-E202748DF055}"/>
              </a:ext>
            </a:extLst>
          </p:cNvPr>
          <p:cNvSpPr>
            <a:spLocks noGrp="1"/>
          </p:cNvSpPr>
          <p:nvPr>
            <p:ph type="title"/>
          </p:nvPr>
        </p:nvSpPr>
        <p:spPr>
          <a:xfrm>
            <a:off x="2151529" y="457200"/>
            <a:ext cx="3080684"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36DA301E-A773-B496-1459-C08645C89428}"/>
              </a:ext>
            </a:extLst>
          </p:cNvPr>
          <p:cNvSpPr>
            <a:spLocks noGrp="1"/>
          </p:cNvSpPr>
          <p:nvPr>
            <p:ph idx="1"/>
          </p:nvPr>
        </p:nvSpPr>
        <p:spPr>
          <a:xfrm>
            <a:off x="5378730" y="457201"/>
            <a:ext cx="5976658"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805F8E7-8177-7731-9890-EF847645D8C9}"/>
              </a:ext>
            </a:extLst>
          </p:cNvPr>
          <p:cNvSpPr>
            <a:spLocks noGrp="1"/>
          </p:cNvSpPr>
          <p:nvPr>
            <p:ph type="body" sz="half" idx="2"/>
          </p:nvPr>
        </p:nvSpPr>
        <p:spPr>
          <a:xfrm>
            <a:off x="129997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721726-8FA4-8B0C-1942-D47B201EDE02}"/>
              </a:ext>
            </a:extLst>
          </p:cNvPr>
          <p:cNvSpPr>
            <a:spLocks noGrp="1"/>
          </p:cNvSpPr>
          <p:nvPr>
            <p:ph type="dt" sz="half" idx="10"/>
          </p:nvPr>
        </p:nvSpPr>
        <p:spPr/>
        <p:txBody>
          <a:bodyPr/>
          <a:lstStyle/>
          <a:p>
            <a:fld id="{D9FD2166-07DE-4D91-9D60-BCFC2082DFB9}" type="datetimeFigureOut">
              <a:rPr lang="en-US" smtClean="0"/>
              <a:t>10/23/2024</a:t>
            </a:fld>
            <a:endParaRPr lang="en-US"/>
          </a:p>
        </p:txBody>
      </p:sp>
      <p:sp>
        <p:nvSpPr>
          <p:cNvPr id="6" name="Footer Placeholder 5">
            <a:extLst>
              <a:ext uri="{FF2B5EF4-FFF2-40B4-BE49-F238E27FC236}">
                <a16:creationId xmlns:a16="http://schemas.microsoft.com/office/drawing/2014/main" id="{F268B3F1-0C2D-1F31-3B54-1AB2A54B01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18CA68-3369-B153-0735-84C002CD4625}"/>
              </a:ext>
            </a:extLst>
          </p:cNvPr>
          <p:cNvSpPr>
            <a:spLocks noGrp="1"/>
          </p:cNvSpPr>
          <p:nvPr>
            <p:ph type="sldNum" sz="quarter" idx="12"/>
          </p:nvPr>
        </p:nvSpPr>
        <p:spPr/>
        <p:txBody>
          <a:bodyPr/>
          <a:lstStyle/>
          <a:p>
            <a:fld id="{682248E7-EC1C-4985-80B0-7BE1EC5DF061}" type="slidenum">
              <a:rPr lang="en-US" smtClean="0"/>
              <a:t>‹#›</a:t>
            </a:fld>
            <a:endParaRPr lang="en-US"/>
          </a:p>
        </p:txBody>
      </p:sp>
      <p:pic>
        <p:nvPicPr>
          <p:cNvPr id="10" name="Picture 9" descr="A red triangle on a black background&#10;&#10;Description automatically generated">
            <a:extLst>
              <a:ext uri="{FF2B5EF4-FFF2-40B4-BE49-F238E27FC236}">
                <a16:creationId xmlns:a16="http://schemas.microsoft.com/office/drawing/2014/main" id="{8ACD5CE3-7E6C-DF48-FAC6-C9CDF52C028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6200000">
            <a:off x="576730" y="-54266"/>
            <a:ext cx="2164341" cy="2164341"/>
          </a:xfrm>
          <a:prstGeom prst="rect">
            <a:avLst/>
          </a:prstGeom>
        </p:spPr>
      </p:pic>
      <p:pic>
        <p:nvPicPr>
          <p:cNvPr id="11" name="Picture 10" descr="A pink and white pattern&#10;&#10;Description automatically generated">
            <a:extLst>
              <a:ext uri="{FF2B5EF4-FFF2-40B4-BE49-F238E27FC236}">
                <a16:creationId xmlns:a16="http://schemas.microsoft.com/office/drawing/2014/main" id="{02E7E26E-1D80-215E-138B-2AE5C87F468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0" y="0"/>
            <a:ext cx="1159435" cy="6858000"/>
          </a:xfrm>
          <a:prstGeom prst="rect">
            <a:avLst/>
          </a:prstGeom>
        </p:spPr>
      </p:pic>
    </p:spTree>
    <p:extLst>
      <p:ext uri="{BB962C8B-B14F-4D97-AF65-F5344CB8AC3E}">
        <p14:creationId xmlns:p14="http://schemas.microsoft.com/office/powerpoint/2010/main" val="2867201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Coral">
    <p:spTree>
      <p:nvGrpSpPr>
        <p:cNvPr id="1" name=""/>
        <p:cNvGrpSpPr/>
        <p:nvPr/>
      </p:nvGrpSpPr>
      <p:grpSpPr>
        <a:xfrm>
          <a:off x="0" y="0"/>
          <a:ext cx="0" cy="0"/>
          <a:chOff x="0" y="0"/>
          <a:chExt cx="0" cy="0"/>
        </a:xfrm>
      </p:grpSpPr>
      <p:pic>
        <p:nvPicPr>
          <p:cNvPr id="18" name="Picture 17" descr="A pink and white pattern&#10;&#10;Description automatically generated">
            <a:extLst>
              <a:ext uri="{FF2B5EF4-FFF2-40B4-BE49-F238E27FC236}">
                <a16:creationId xmlns:a16="http://schemas.microsoft.com/office/drawing/2014/main" id="{FBBF7631-F611-D47E-2A5C-56429339780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1999" cy="1155947"/>
          </a:xfrm>
          <a:prstGeom prst="rect">
            <a:avLst/>
          </a:prstGeom>
        </p:spPr>
      </p:pic>
      <p:sp>
        <p:nvSpPr>
          <p:cNvPr id="2" name="Title 1">
            <a:extLst>
              <a:ext uri="{FF2B5EF4-FFF2-40B4-BE49-F238E27FC236}">
                <a16:creationId xmlns:a16="http://schemas.microsoft.com/office/drawing/2014/main" id="{0C998D49-3D85-E352-35A1-82C7700CC428}"/>
              </a:ext>
            </a:extLst>
          </p:cNvPr>
          <p:cNvSpPr>
            <a:spLocks noGrp="1"/>
          </p:cNvSpPr>
          <p:nvPr>
            <p:ph type="ctrTitle"/>
          </p:nvPr>
        </p:nvSpPr>
        <p:spPr>
          <a:xfrm>
            <a:off x="1524000" y="2524759"/>
            <a:ext cx="9144000" cy="1655763"/>
          </a:xfrm>
        </p:spPr>
        <p:txBody>
          <a:bodyPr anchor="b"/>
          <a:lstStyle>
            <a:lvl1pPr algn="ctr">
              <a:defRPr sz="6000" b="1">
                <a:solidFill>
                  <a:srgbClr val="482E59"/>
                </a:solidFill>
                <a:latin typeface="Arvo" panose="02000000000000000000"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1F1B5B9E-C3AE-564E-BAEF-D8A484226B70}"/>
              </a:ext>
            </a:extLst>
          </p:cNvPr>
          <p:cNvSpPr>
            <a:spLocks noGrp="1"/>
          </p:cNvSpPr>
          <p:nvPr>
            <p:ph type="subTitle" idx="1"/>
          </p:nvPr>
        </p:nvSpPr>
        <p:spPr>
          <a:xfrm>
            <a:off x="1524000" y="4272597"/>
            <a:ext cx="9144000" cy="387608"/>
          </a:xfrm>
        </p:spPr>
        <p:txBody>
          <a:bodyPr/>
          <a:lstStyle>
            <a:lvl1pPr marL="0" indent="0" algn="ctr">
              <a:buNone/>
              <a:defRPr sz="2400">
                <a:solidFill>
                  <a:srgbClr val="482E59"/>
                </a:solidFill>
                <a:latin typeface="Bebas Neue" panose="020B0606020202050201"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389D5D2B-A96E-56B1-4205-E6CCD2CD86FC}"/>
              </a:ext>
            </a:extLst>
          </p:cNvPr>
          <p:cNvSpPr>
            <a:spLocks noGrp="1"/>
          </p:cNvSpPr>
          <p:nvPr>
            <p:ph type="dt" sz="half" idx="10"/>
          </p:nvPr>
        </p:nvSpPr>
        <p:spPr/>
        <p:txBody>
          <a:bodyPr/>
          <a:lstStyle/>
          <a:p>
            <a:fld id="{D9FD2166-07DE-4D91-9D60-BCFC2082DFB9}" type="datetimeFigureOut">
              <a:rPr lang="en-US" smtClean="0"/>
              <a:t>10/23/2024</a:t>
            </a:fld>
            <a:endParaRPr lang="en-US"/>
          </a:p>
        </p:txBody>
      </p:sp>
      <p:sp>
        <p:nvSpPr>
          <p:cNvPr id="5" name="Footer Placeholder 4">
            <a:extLst>
              <a:ext uri="{FF2B5EF4-FFF2-40B4-BE49-F238E27FC236}">
                <a16:creationId xmlns:a16="http://schemas.microsoft.com/office/drawing/2014/main" id="{EB9C7B4C-3E78-A95C-8670-B357120952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FF96F8-B312-F300-AA3A-B7F03888BA5E}"/>
              </a:ext>
            </a:extLst>
          </p:cNvPr>
          <p:cNvSpPr>
            <a:spLocks noGrp="1"/>
          </p:cNvSpPr>
          <p:nvPr>
            <p:ph type="sldNum" sz="quarter" idx="12"/>
          </p:nvPr>
        </p:nvSpPr>
        <p:spPr/>
        <p:txBody>
          <a:bodyPr/>
          <a:lstStyle/>
          <a:p>
            <a:fld id="{682248E7-EC1C-4985-80B0-7BE1EC5DF061}" type="slidenum">
              <a:rPr lang="en-US" smtClean="0"/>
              <a:t>‹#›</a:t>
            </a:fld>
            <a:endParaRPr lang="en-US"/>
          </a:p>
        </p:txBody>
      </p:sp>
      <p:pic>
        <p:nvPicPr>
          <p:cNvPr id="12" name="Picture 11" descr="A purple oval on a black background&#10;&#10;Description automatically generated">
            <a:extLst>
              <a:ext uri="{FF2B5EF4-FFF2-40B4-BE49-F238E27FC236}">
                <a16:creationId xmlns:a16="http://schemas.microsoft.com/office/drawing/2014/main" id="{284B9FCE-254E-7E71-44D3-82BE2E45EC9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rot="13454981">
            <a:off x="2368572" y="4097867"/>
            <a:ext cx="737064" cy="737064"/>
          </a:xfrm>
          <a:prstGeom prst="rect">
            <a:avLst/>
          </a:prstGeom>
        </p:spPr>
      </p:pic>
      <p:pic>
        <p:nvPicPr>
          <p:cNvPr id="13" name="Picture 12" descr="A purple oval on a black background&#10;&#10;Description automatically generated">
            <a:extLst>
              <a:ext uri="{FF2B5EF4-FFF2-40B4-BE49-F238E27FC236}">
                <a16:creationId xmlns:a16="http://schemas.microsoft.com/office/drawing/2014/main" id="{93DF7F56-1C48-9A58-A1F0-F9DBE6EEF92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rot="13454981">
            <a:off x="9086365" y="4097867"/>
            <a:ext cx="737064" cy="737064"/>
          </a:xfrm>
          <a:prstGeom prst="rect">
            <a:avLst/>
          </a:prstGeom>
        </p:spPr>
      </p:pic>
      <p:pic>
        <p:nvPicPr>
          <p:cNvPr id="19" name="Picture 18" descr="A pink and white pattern&#10;&#10;Description automatically generated">
            <a:extLst>
              <a:ext uri="{FF2B5EF4-FFF2-40B4-BE49-F238E27FC236}">
                <a16:creationId xmlns:a16="http://schemas.microsoft.com/office/drawing/2014/main" id="{0BF0D1EC-FC11-0795-8ADA-ED7A8D1B524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5702053"/>
            <a:ext cx="12191999" cy="1155947"/>
          </a:xfrm>
          <a:prstGeom prst="rect">
            <a:avLst/>
          </a:prstGeom>
        </p:spPr>
      </p:pic>
      <p:pic>
        <p:nvPicPr>
          <p:cNvPr id="8" name="Graphic 7">
            <a:extLst>
              <a:ext uri="{FF2B5EF4-FFF2-40B4-BE49-F238E27FC236}">
                <a16:creationId xmlns:a16="http://schemas.microsoft.com/office/drawing/2014/main" id="{7D69884A-2F33-AB88-0490-945D9F5CE36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264620" y="1533825"/>
            <a:ext cx="1662760" cy="663601"/>
          </a:xfrm>
          <a:prstGeom prst="rect">
            <a:avLst/>
          </a:prstGeom>
        </p:spPr>
      </p:pic>
    </p:spTree>
    <p:extLst>
      <p:ext uri="{BB962C8B-B14F-4D97-AF65-F5344CB8AC3E}">
        <p14:creationId xmlns:p14="http://schemas.microsoft.com/office/powerpoint/2010/main" val="19071826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2A849-B958-F4EF-43E7-E202748DF055}"/>
              </a:ext>
            </a:extLst>
          </p:cNvPr>
          <p:cNvSpPr>
            <a:spLocks noGrp="1"/>
          </p:cNvSpPr>
          <p:nvPr>
            <p:ph type="title"/>
          </p:nvPr>
        </p:nvSpPr>
        <p:spPr>
          <a:xfrm>
            <a:off x="2151529" y="457200"/>
            <a:ext cx="3080684"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36DA301E-A773-B496-1459-C08645C89428}"/>
              </a:ext>
            </a:extLst>
          </p:cNvPr>
          <p:cNvSpPr>
            <a:spLocks noGrp="1"/>
          </p:cNvSpPr>
          <p:nvPr>
            <p:ph idx="1"/>
          </p:nvPr>
        </p:nvSpPr>
        <p:spPr>
          <a:xfrm>
            <a:off x="5378730" y="457201"/>
            <a:ext cx="5976658"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805F8E7-8177-7731-9890-EF847645D8C9}"/>
              </a:ext>
            </a:extLst>
          </p:cNvPr>
          <p:cNvSpPr>
            <a:spLocks noGrp="1"/>
          </p:cNvSpPr>
          <p:nvPr>
            <p:ph type="body" sz="half" idx="2"/>
          </p:nvPr>
        </p:nvSpPr>
        <p:spPr>
          <a:xfrm>
            <a:off x="129997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721726-8FA4-8B0C-1942-D47B201EDE02}"/>
              </a:ext>
            </a:extLst>
          </p:cNvPr>
          <p:cNvSpPr>
            <a:spLocks noGrp="1"/>
          </p:cNvSpPr>
          <p:nvPr>
            <p:ph type="dt" sz="half" idx="10"/>
          </p:nvPr>
        </p:nvSpPr>
        <p:spPr/>
        <p:txBody>
          <a:bodyPr/>
          <a:lstStyle/>
          <a:p>
            <a:fld id="{D9FD2166-07DE-4D91-9D60-BCFC2082DFB9}" type="datetimeFigureOut">
              <a:rPr lang="en-US" smtClean="0"/>
              <a:t>10/23/2024</a:t>
            </a:fld>
            <a:endParaRPr lang="en-US"/>
          </a:p>
        </p:txBody>
      </p:sp>
      <p:sp>
        <p:nvSpPr>
          <p:cNvPr id="6" name="Footer Placeholder 5">
            <a:extLst>
              <a:ext uri="{FF2B5EF4-FFF2-40B4-BE49-F238E27FC236}">
                <a16:creationId xmlns:a16="http://schemas.microsoft.com/office/drawing/2014/main" id="{F268B3F1-0C2D-1F31-3B54-1AB2A54B01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18CA68-3369-B153-0735-84C002CD4625}"/>
              </a:ext>
            </a:extLst>
          </p:cNvPr>
          <p:cNvSpPr>
            <a:spLocks noGrp="1"/>
          </p:cNvSpPr>
          <p:nvPr>
            <p:ph type="sldNum" sz="quarter" idx="12"/>
          </p:nvPr>
        </p:nvSpPr>
        <p:spPr/>
        <p:txBody>
          <a:bodyPr/>
          <a:lstStyle/>
          <a:p>
            <a:fld id="{682248E7-EC1C-4985-80B0-7BE1EC5DF061}" type="slidenum">
              <a:rPr lang="en-US" smtClean="0"/>
              <a:t>‹#›</a:t>
            </a:fld>
            <a:endParaRPr lang="en-US"/>
          </a:p>
        </p:txBody>
      </p:sp>
      <p:pic>
        <p:nvPicPr>
          <p:cNvPr id="10" name="Picture 9" descr="A yellow triangle on a black background&#10;&#10;Description automatically generated">
            <a:extLst>
              <a:ext uri="{FF2B5EF4-FFF2-40B4-BE49-F238E27FC236}">
                <a16:creationId xmlns:a16="http://schemas.microsoft.com/office/drawing/2014/main" id="{CFA02A99-F1E0-89C6-7B3E-4EEF226FB2F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6200000">
            <a:off x="577679" y="-54266"/>
            <a:ext cx="2164341" cy="2164341"/>
          </a:xfrm>
          <a:prstGeom prst="rect">
            <a:avLst/>
          </a:prstGeom>
        </p:spPr>
      </p:pic>
      <p:pic>
        <p:nvPicPr>
          <p:cNvPr id="9" name="Picture 8" descr="A yellow and white pattern&#10;&#10;Description automatically generated">
            <a:extLst>
              <a:ext uri="{FF2B5EF4-FFF2-40B4-BE49-F238E27FC236}">
                <a16:creationId xmlns:a16="http://schemas.microsoft.com/office/drawing/2014/main" id="{073FF9AB-3A8B-85A1-3858-B267C7C64558}"/>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0" y="0"/>
            <a:ext cx="1159435" cy="6858000"/>
          </a:xfrm>
          <a:prstGeom prst="rect">
            <a:avLst/>
          </a:prstGeom>
        </p:spPr>
      </p:pic>
    </p:spTree>
    <p:extLst>
      <p:ext uri="{BB962C8B-B14F-4D97-AF65-F5344CB8AC3E}">
        <p14:creationId xmlns:p14="http://schemas.microsoft.com/office/powerpoint/2010/main" val="19054310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Te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34212-1E6D-B92C-89EA-A10C679793C0}"/>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7CB562F-F669-CB3C-25BE-3DAD34BAFC82}"/>
              </a:ext>
            </a:extLst>
          </p:cNvPr>
          <p:cNvSpPr>
            <a:spLocks noGrp="1"/>
          </p:cNvSpPr>
          <p:nvPr>
            <p:ph type="pic" idx="1"/>
          </p:nvPr>
        </p:nvSpPr>
        <p:spPr>
          <a:xfrm>
            <a:off x="5183188" y="0"/>
            <a:ext cx="585141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92AB47-ADB9-C500-D520-F9490ED5B4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A03744-CBE4-77C5-1924-8AB204E29911}"/>
              </a:ext>
            </a:extLst>
          </p:cNvPr>
          <p:cNvSpPr>
            <a:spLocks noGrp="1"/>
          </p:cNvSpPr>
          <p:nvPr>
            <p:ph type="dt" sz="half" idx="10"/>
          </p:nvPr>
        </p:nvSpPr>
        <p:spPr/>
        <p:txBody>
          <a:bodyPr/>
          <a:lstStyle/>
          <a:p>
            <a:fld id="{D9FD2166-07DE-4D91-9D60-BCFC2082DFB9}" type="datetimeFigureOut">
              <a:rPr lang="en-US" smtClean="0"/>
              <a:t>10/23/2024</a:t>
            </a:fld>
            <a:endParaRPr lang="en-US"/>
          </a:p>
        </p:txBody>
      </p:sp>
      <p:sp>
        <p:nvSpPr>
          <p:cNvPr id="6" name="Footer Placeholder 5">
            <a:extLst>
              <a:ext uri="{FF2B5EF4-FFF2-40B4-BE49-F238E27FC236}">
                <a16:creationId xmlns:a16="http://schemas.microsoft.com/office/drawing/2014/main" id="{D6831014-5CC1-C838-B618-F9D73FC296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AB205C-DF11-33FF-9FDB-7A78E68118C9}"/>
              </a:ext>
            </a:extLst>
          </p:cNvPr>
          <p:cNvSpPr>
            <a:spLocks noGrp="1"/>
          </p:cNvSpPr>
          <p:nvPr>
            <p:ph type="sldNum" sz="quarter" idx="12"/>
          </p:nvPr>
        </p:nvSpPr>
        <p:spPr/>
        <p:txBody>
          <a:bodyPr/>
          <a:lstStyle/>
          <a:p>
            <a:fld id="{682248E7-EC1C-4985-80B0-7BE1EC5DF061}" type="slidenum">
              <a:rPr lang="en-US" smtClean="0"/>
              <a:t>‹#›</a:t>
            </a:fld>
            <a:endParaRPr lang="en-US"/>
          </a:p>
        </p:txBody>
      </p:sp>
      <p:pic>
        <p:nvPicPr>
          <p:cNvPr id="9" name="Picture 8" descr="A pattern of blue and white squares&#10;&#10;Description automatically generated with medium confidence">
            <a:extLst>
              <a:ext uri="{FF2B5EF4-FFF2-40B4-BE49-F238E27FC236}">
                <a16:creationId xmlns:a16="http://schemas.microsoft.com/office/drawing/2014/main" id="{3A75870A-7BAD-A560-2391-759D9DD1E98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1038541" y="0"/>
            <a:ext cx="1153459" cy="6858000"/>
          </a:xfrm>
          <a:prstGeom prst="rect">
            <a:avLst/>
          </a:prstGeom>
        </p:spPr>
      </p:pic>
    </p:spTree>
    <p:extLst>
      <p:ext uri="{BB962C8B-B14F-4D97-AF65-F5344CB8AC3E}">
        <p14:creationId xmlns:p14="http://schemas.microsoft.com/office/powerpoint/2010/main" val="14700299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34212-1E6D-B92C-89EA-A10C679793C0}"/>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7CB562F-F669-CB3C-25BE-3DAD34BAFC82}"/>
              </a:ext>
            </a:extLst>
          </p:cNvPr>
          <p:cNvSpPr>
            <a:spLocks noGrp="1"/>
          </p:cNvSpPr>
          <p:nvPr>
            <p:ph type="pic" idx="1"/>
          </p:nvPr>
        </p:nvSpPr>
        <p:spPr>
          <a:xfrm>
            <a:off x="5183188" y="0"/>
            <a:ext cx="585141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92AB47-ADB9-C500-D520-F9490ED5B4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A03744-CBE4-77C5-1924-8AB204E29911}"/>
              </a:ext>
            </a:extLst>
          </p:cNvPr>
          <p:cNvSpPr>
            <a:spLocks noGrp="1"/>
          </p:cNvSpPr>
          <p:nvPr>
            <p:ph type="dt" sz="half" idx="10"/>
          </p:nvPr>
        </p:nvSpPr>
        <p:spPr/>
        <p:txBody>
          <a:bodyPr/>
          <a:lstStyle/>
          <a:p>
            <a:fld id="{D9FD2166-07DE-4D91-9D60-BCFC2082DFB9}" type="datetimeFigureOut">
              <a:rPr lang="en-US" smtClean="0"/>
              <a:t>10/23/2024</a:t>
            </a:fld>
            <a:endParaRPr lang="en-US"/>
          </a:p>
        </p:txBody>
      </p:sp>
      <p:sp>
        <p:nvSpPr>
          <p:cNvPr id="6" name="Footer Placeholder 5">
            <a:extLst>
              <a:ext uri="{FF2B5EF4-FFF2-40B4-BE49-F238E27FC236}">
                <a16:creationId xmlns:a16="http://schemas.microsoft.com/office/drawing/2014/main" id="{D6831014-5CC1-C838-B618-F9D73FC296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AB205C-DF11-33FF-9FDB-7A78E68118C9}"/>
              </a:ext>
            </a:extLst>
          </p:cNvPr>
          <p:cNvSpPr>
            <a:spLocks noGrp="1"/>
          </p:cNvSpPr>
          <p:nvPr>
            <p:ph type="sldNum" sz="quarter" idx="12"/>
          </p:nvPr>
        </p:nvSpPr>
        <p:spPr/>
        <p:txBody>
          <a:bodyPr/>
          <a:lstStyle/>
          <a:p>
            <a:fld id="{682248E7-EC1C-4985-80B0-7BE1EC5DF061}" type="slidenum">
              <a:rPr lang="en-US" smtClean="0"/>
              <a:t>‹#›</a:t>
            </a:fld>
            <a:endParaRPr lang="en-US"/>
          </a:p>
        </p:txBody>
      </p:sp>
      <p:pic>
        <p:nvPicPr>
          <p:cNvPr id="8" name="Picture 7" descr="A purple and white pattern&#10;&#10;Description automatically generated">
            <a:extLst>
              <a:ext uri="{FF2B5EF4-FFF2-40B4-BE49-F238E27FC236}">
                <a16:creationId xmlns:a16="http://schemas.microsoft.com/office/drawing/2014/main" id="{EAF4D8BA-9053-405A-37F5-F8621B47A02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1032565" y="0"/>
            <a:ext cx="1159435" cy="6858000"/>
          </a:xfrm>
          <a:prstGeom prst="rect">
            <a:avLst/>
          </a:prstGeom>
        </p:spPr>
      </p:pic>
    </p:spTree>
    <p:extLst>
      <p:ext uri="{BB962C8B-B14F-4D97-AF65-F5344CB8AC3E}">
        <p14:creationId xmlns:p14="http://schemas.microsoft.com/office/powerpoint/2010/main" val="37379719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Cor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34212-1E6D-B92C-89EA-A10C679793C0}"/>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7CB562F-F669-CB3C-25BE-3DAD34BAFC82}"/>
              </a:ext>
            </a:extLst>
          </p:cNvPr>
          <p:cNvSpPr>
            <a:spLocks noGrp="1"/>
          </p:cNvSpPr>
          <p:nvPr>
            <p:ph type="pic" idx="1"/>
          </p:nvPr>
        </p:nvSpPr>
        <p:spPr>
          <a:xfrm>
            <a:off x="5183188" y="0"/>
            <a:ext cx="585141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92AB47-ADB9-C500-D520-F9490ED5B4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A03744-CBE4-77C5-1924-8AB204E29911}"/>
              </a:ext>
            </a:extLst>
          </p:cNvPr>
          <p:cNvSpPr>
            <a:spLocks noGrp="1"/>
          </p:cNvSpPr>
          <p:nvPr>
            <p:ph type="dt" sz="half" idx="10"/>
          </p:nvPr>
        </p:nvSpPr>
        <p:spPr/>
        <p:txBody>
          <a:bodyPr/>
          <a:lstStyle/>
          <a:p>
            <a:fld id="{D9FD2166-07DE-4D91-9D60-BCFC2082DFB9}" type="datetimeFigureOut">
              <a:rPr lang="en-US" smtClean="0"/>
              <a:t>10/23/2024</a:t>
            </a:fld>
            <a:endParaRPr lang="en-US"/>
          </a:p>
        </p:txBody>
      </p:sp>
      <p:sp>
        <p:nvSpPr>
          <p:cNvPr id="6" name="Footer Placeholder 5">
            <a:extLst>
              <a:ext uri="{FF2B5EF4-FFF2-40B4-BE49-F238E27FC236}">
                <a16:creationId xmlns:a16="http://schemas.microsoft.com/office/drawing/2014/main" id="{D6831014-5CC1-C838-B618-F9D73FC296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AB205C-DF11-33FF-9FDB-7A78E68118C9}"/>
              </a:ext>
            </a:extLst>
          </p:cNvPr>
          <p:cNvSpPr>
            <a:spLocks noGrp="1"/>
          </p:cNvSpPr>
          <p:nvPr>
            <p:ph type="sldNum" sz="quarter" idx="12"/>
          </p:nvPr>
        </p:nvSpPr>
        <p:spPr/>
        <p:txBody>
          <a:bodyPr/>
          <a:lstStyle/>
          <a:p>
            <a:fld id="{682248E7-EC1C-4985-80B0-7BE1EC5DF061}" type="slidenum">
              <a:rPr lang="en-US" smtClean="0"/>
              <a:t>‹#›</a:t>
            </a:fld>
            <a:endParaRPr lang="en-US"/>
          </a:p>
        </p:txBody>
      </p:sp>
      <p:pic>
        <p:nvPicPr>
          <p:cNvPr id="8" name="Picture 7" descr="A pink and white pattern&#10;&#10;Description automatically generated">
            <a:extLst>
              <a:ext uri="{FF2B5EF4-FFF2-40B4-BE49-F238E27FC236}">
                <a16:creationId xmlns:a16="http://schemas.microsoft.com/office/drawing/2014/main" id="{AE7A82A3-D483-09AD-AB12-4943B281ADC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1032565" y="0"/>
            <a:ext cx="1159435" cy="6858000"/>
          </a:xfrm>
          <a:prstGeom prst="rect">
            <a:avLst/>
          </a:prstGeom>
        </p:spPr>
      </p:pic>
    </p:spTree>
    <p:extLst>
      <p:ext uri="{BB962C8B-B14F-4D97-AF65-F5344CB8AC3E}">
        <p14:creationId xmlns:p14="http://schemas.microsoft.com/office/powerpoint/2010/main" val="975129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34212-1E6D-B92C-89EA-A10C679793C0}"/>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7CB562F-F669-CB3C-25BE-3DAD34BAFC82}"/>
              </a:ext>
            </a:extLst>
          </p:cNvPr>
          <p:cNvSpPr>
            <a:spLocks noGrp="1"/>
          </p:cNvSpPr>
          <p:nvPr>
            <p:ph type="pic" idx="1"/>
          </p:nvPr>
        </p:nvSpPr>
        <p:spPr>
          <a:xfrm>
            <a:off x="5183188" y="0"/>
            <a:ext cx="585141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92AB47-ADB9-C500-D520-F9490ED5B4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A03744-CBE4-77C5-1924-8AB204E29911}"/>
              </a:ext>
            </a:extLst>
          </p:cNvPr>
          <p:cNvSpPr>
            <a:spLocks noGrp="1"/>
          </p:cNvSpPr>
          <p:nvPr>
            <p:ph type="dt" sz="half" idx="10"/>
          </p:nvPr>
        </p:nvSpPr>
        <p:spPr/>
        <p:txBody>
          <a:bodyPr/>
          <a:lstStyle/>
          <a:p>
            <a:fld id="{D9FD2166-07DE-4D91-9D60-BCFC2082DFB9}" type="datetimeFigureOut">
              <a:rPr lang="en-US" smtClean="0"/>
              <a:t>10/23/2024</a:t>
            </a:fld>
            <a:endParaRPr lang="en-US"/>
          </a:p>
        </p:txBody>
      </p:sp>
      <p:sp>
        <p:nvSpPr>
          <p:cNvPr id="6" name="Footer Placeholder 5">
            <a:extLst>
              <a:ext uri="{FF2B5EF4-FFF2-40B4-BE49-F238E27FC236}">
                <a16:creationId xmlns:a16="http://schemas.microsoft.com/office/drawing/2014/main" id="{D6831014-5CC1-C838-B618-F9D73FC296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AB205C-DF11-33FF-9FDB-7A78E68118C9}"/>
              </a:ext>
            </a:extLst>
          </p:cNvPr>
          <p:cNvSpPr>
            <a:spLocks noGrp="1"/>
          </p:cNvSpPr>
          <p:nvPr>
            <p:ph type="sldNum" sz="quarter" idx="12"/>
          </p:nvPr>
        </p:nvSpPr>
        <p:spPr/>
        <p:txBody>
          <a:bodyPr/>
          <a:lstStyle/>
          <a:p>
            <a:fld id="{682248E7-EC1C-4985-80B0-7BE1EC5DF061}" type="slidenum">
              <a:rPr lang="en-US" smtClean="0"/>
              <a:t>‹#›</a:t>
            </a:fld>
            <a:endParaRPr lang="en-US"/>
          </a:p>
        </p:txBody>
      </p:sp>
      <p:pic>
        <p:nvPicPr>
          <p:cNvPr id="10" name="Picture 9" descr="A yellow and white pattern&#10;&#10;Description automatically generated">
            <a:extLst>
              <a:ext uri="{FF2B5EF4-FFF2-40B4-BE49-F238E27FC236}">
                <a16:creationId xmlns:a16="http://schemas.microsoft.com/office/drawing/2014/main" id="{29B0DCE8-BD1D-7083-FC22-11EB92FFB70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1034604" y="0"/>
            <a:ext cx="1159435" cy="6858000"/>
          </a:xfrm>
          <a:prstGeom prst="rect">
            <a:avLst/>
          </a:prstGeom>
        </p:spPr>
      </p:pic>
    </p:spTree>
    <p:extLst>
      <p:ext uri="{BB962C8B-B14F-4D97-AF65-F5344CB8AC3E}">
        <p14:creationId xmlns:p14="http://schemas.microsoft.com/office/powerpoint/2010/main" val="42170388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7A007-0685-01BE-EB4F-61A1050E9E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FC60FA-8066-FA12-5B99-42B921FBFE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85B10E-4826-B736-0784-45495880CC8C}"/>
              </a:ext>
            </a:extLst>
          </p:cNvPr>
          <p:cNvSpPr>
            <a:spLocks noGrp="1"/>
          </p:cNvSpPr>
          <p:nvPr>
            <p:ph type="dt" sz="half" idx="10"/>
          </p:nvPr>
        </p:nvSpPr>
        <p:spPr/>
        <p:txBody>
          <a:bodyPr/>
          <a:lstStyle/>
          <a:p>
            <a:fld id="{D9FD2166-07DE-4D91-9D60-BCFC2082DFB9}" type="datetimeFigureOut">
              <a:rPr lang="en-US" smtClean="0"/>
              <a:t>10/23/2024</a:t>
            </a:fld>
            <a:endParaRPr lang="en-US"/>
          </a:p>
        </p:txBody>
      </p:sp>
      <p:sp>
        <p:nvSpPr>
          <p:cNvPr id="5" name="Footer Placeholder 4">
            <a:extLst>
              <a:ext uri="{FF2B5EF4-FFF2-40B4-BE49-F238E27FC236}">
                <a16:creationId xmlns:a16="http://schemas.microsoft.com/office/drawing/2014/main" id="{DD8A587E-AD4A-F8B2-18C0-14434679BE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BE1E80-FF8F-0BAE-083C-26CEEF820EFF}"/>
              </a:ext>
            </a:extLst>
          </p:cNvPr>
          <p:cNvSpPr>
            <a:spLocks noGrp="1"/>
          </p:cNvSpPr>
          <p:nvPr>
            <p:ph type="sldNum" sz="quarter" idx="12"/>
          </p:nvPr>
        </p:nvSpPr>
        <p:spPr/>
        <p:txBody>
          <a:bodyPr/>
          <a:lstStyle/>
          <a:p>
            <a:fld id="{682248E7-EC1C-4985-80B0-7BE1EC5DF061}" type="slidenum">
              <a:rPr lang="en-US" smtClean="0"/>
              <a:t>‹#›</a:t>
            </a:fld>
            <a:endParaRPr lang="en-US"/>
          </a:p>
        </p:txBody>
      </p:sp>
    </p:spTree>
    <p:extLst>
      <p:ext uri="{BB962C8B-B14F-4D97-AF65-F5344CB8AC3E}">
        <p14:creationId xmlns:p14="http://schemas.microsoft.com/office/powerpoint/2010/main" val="16238451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744786-C5A0-239B-C0F0-F047B99122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13409F-47D4-2F46-7C08-E075794EDE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239745-0D8B-C3CD-9055-829BA9365B92}"/>
              </a:ext>
            </a:extLst>
          </p:cNvPr>
          <p:cNvSpPr>
            <a:spLocks noGrp="1"/>
          </p:cNvSpPr>
          <p:nvPr>
            <p:ph type="dt" sz="half" idx="10"/>
          </p:nvPr>
        </p:nvSpPr>
        <p:spPr/>
        <p:txBody>
          <a:bodyPr/>
          <a:lstStyle/>
          <a:p>
            <a:fld id="{D9FD2166-07DE-4D91-9D60-BCFC2082DFB9}" type="datetimeFigureOut">
              <a:rPr lang="en-US" smtClean="0"/>
              <a:t>10/23/2024</a:t>
            </a:fld>
            <a:endParaRPr lang="en-US"/>
          </a:p>
        </p:txBody>
      </p:sp>
      <p:sp>
        <p:nvSpPr>
          <p:cNvPr id="5" name="Footer Placeholder 4">
            <a:extLst>
              <a:ext uri="{FF2B5EF4-FFF2-40B4-BE49-F238E27FC236}">
                <a16:creationId xmlns:a16="http://schemas.microsoft.com/office/drawing/2014/main" id="{D38E2504-CF33-1F1C-C739-BE31130B2A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3A1F85-2D52-75BB-7641-0E6738846C11}"/>
              </a:ext>
            </a:extLst>
          </p:cNvPr>
          <p:cNvSpPr>
            <a:spLocks noGrp="1"/>
          </p:cNvSpPr>
          <p:nvPr>
            <p:ph type="sldNum" sz="quarter" idx="12"/>
          </p:nvPr>
        </p:nvSpPr>
        <p:spPr/>
        <p:txBody>
          <a:bodyPr/>
          <a:lstStyle/>
          <a:p>
            <a:fld id="{682248E7-EC1C-4985-80B0-7BE1EC5DF061}" type="slidenum">
              <a:rPr lang="en-US" smtClean="0"/>
              <a:t>‹#›</a:t>
            </a:fld>
            <a:endParaRPr lang="en-US"/>
          </a:p>
        </p:txBody>
      </p:sp>
    </p:spTree>
    <p:extLst>
      <p:ext uri="{BB962C8B-B14F-4D97-AF65-F5344CB8AC3E}">
        <p14:creationId xmlns:p14="http://schemas.microsoft.com/office/powerpoint/2010/main" val="4013698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Yellow">
    <p:spTree>
      <p:nvGrpSpPr>
        <p:cNvPr id="1" name=""/>
        <p:cNvGrpSpPr/>
        <p:nvPr/>
      </p:nvGrpSpPr>
      <p:grpSpPr>
        <a:xfrm>
          <a:off x="0" y="0"/>
          <a:ext cx="0" cy="0"/>
          <a:chOff x="0" y="0"/>
          <a:chExt cx="0" cy="0"/>
        </a:xfrm>
      </p:grpSpPr>
      <p:pic>
        <p:nvPicPr>
          <p:cNvPr id="22" name="Picture 21" descr="A yellow and white pattern&#10;&#10;Description automatically generated">
            <a:extLst>
              <a:ext uri="{FF2B5EF4-FFF2-40B4-BE49-F238E27FC236}">
                <a16:creationId xmlns:a16="http://schemas.microsoft.com/office/drawing/2014/main" id="{2058D304-41A3-6A8F-5A08-50A3773AD83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1999" cy="1155946"/>
          </a:xfrm>
          <a:prstGeom prst="rect">
            <a:avLst/>
          </a:prstGeom>
        </p:spPr>
      </p:pic>
      <p:sp>
        <p:nvSpPr>
          <p:cNvPr id="2" name="Title 1">
            <a:extLst>
              <a:ext uri="{FF2B5EF4-FFF2-40B4-BE49-F238E27FC236}">
                <a16:creationId xmlns:a16="http://schemas.microsoft.com/office/drawing/2014/main" id="{0C998D49-3D85-E352-35A1-82C7700CC428}"/>
              </a:ext>
            </a:extLst>
          </p:cNvPr>
          <p:cNvSpPr>
            <a:spLocks noGrp="1"/>
          </p:cNvSpPr>
          <p:nvPr>
            <p:ph type="ctrTitle"/>
          </p:nvPr>
        </p:nvSpPr>
        <p:spPr>
          <a:xfrm>
            <a:off x="1524000" y="2524759"/>
            <a:ext cx="9144000" cy="1655763"/>
          </a:xfrm>
        </p:spPr>
        <p:txBody>
          <a:bodyPr anchor="b"/>
          <a:lstStyle>
            <a:lvl1pPr algn="ctr">
              <a:defRPr sz="6000" b="1">
                <a:solidFill>
                  <a:srgbClr val="2A9B8D"/>
                </a:solidFill>
                <a:latin typeface="Arvo" panose="02000000000000000000"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1F1B5B9E-C3AE-564E-BAEF-D8A484226B70}"/>
              </a:ext>
            </a:extLst>
          </p:cNvPr>
          <p:cNvSpPr>
            <a:spLocks noGrp="1"/>
          </p:cNvSpPr>
          <p:nvPr>
            <p:ph type="subTitle" idx="1"/>
          </p:nvPr>
        </p:nvSpPr>
        <p:spPr>
          <a:xfrm>
            <a:off x="1524000" y="4272597"/>
            <a:ext cx="9144000" cy="387608"/>
          </a:xfrm>
        </p:spPr>
        <p:txBody>
          <a:bodyPr/>
          <a:lstStyle>
            <a:lvl1pPr marL="0" indent="0" algn="ctr">
              <a:buNone/>
              <a:defRPr sz="2400">
                <a:solidFill>
                  <a:srgbClr val="2A9B8D"/>
                </a:solidFill>
                <a:latin typeface="Bebas Neue" panose="020B0606020202050201"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389D5D2B-A96E-56B1-4205-E6CCD2CD86FC}"/>
              </a:ext>
            </a:extLst>
          </p:cNvPr>
          <p:cNvSpPr>
            <a:spLocks noGrp="1"/>
          </p:cNvSpPr>
          <p:nvPr>
            <p:ph type="dt" sz="half" idx="10"/>
          </p:nvPr>
        </p:nvSpPr>
        <p:spPr/>
        <p:txBody>
          <a:bodyPr/>
          <a:lstStyle/>
          <a:p>
            <a:fld id="{D9FD2166-07DE-4D91-9D60-BCFC2082DFB9}" type="datetimeFigureOut">
              <a:rPr lang="en-US" smtClean="0"/>
              <a:t>10/23/2024</a:t>
            </a:fld>
            <a:endParaRPr lang="en-US"/>
          </a:p>
        </p:txBody>
      </p:sp>
      <p:sp>
        <p:nvSpPr>
          <p:cNvPr id="5" name="Footer Placeholder 4">
            <a:extLst>
              <a:ext uri="{FF2B5EF4-FFF2-40B4-BE49-F238E27FC236}">
                <a16:creationId xmlns:a16="http://schemas.microsoft.com/office/drawing/2014/main" id="{EB9C7B4C-3E78-A95C-8670-B357120952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FF96F8-B312-F300-AA3A-B7F03888BA5E}"/>
              </a:ext>
            </a:extLst>
          </p:cNvPr>
          <p:cNvSpPr>
            <a:spLocks noGrp="1"/>
          </p:cNvSpPr>
          <p:nvPr>
            <p:ph type="sldNum" sz="quarter" idx="12"/>
          </p:nvPr>
        </p:nvSpPr>
        <p:spPr/>
        <p:txBody>
          <a:bodyPr/>
          <a:lstStyle/>
          <a:p>
            <a:fld id="{682248E7-EC1C-4985-80B0-7BE1EC5DF061}" type="slidenum">
              <a:rPr lang="en-US" smtClean="0"/>
              <a:t>‹#›</a:t>
            </a:fld>
            <a:endParaRPr lang="en-US"/>
          </a:p>
        </p:txBody>
      </p:sp>
      <p:pic>
        <p:nvPicPr>
          <p:cNvPr id="16" name="Picture 15" descr="A blue oval on a black background&#10;&#10;Description automatically generated">
            <a:extLst>
              <a:ext uri="{FF2B5EF4-FFF2-40B4-BE49-F238E27FC236}">
                <a16:creationId xmlns:a16="http://schemas.microsoft.com/office/drawing/2014/main" id="{9CAC31E2-906E-C2C6-A780-622CE534757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rot="2700000">
            <a:off x="2372051" y="4101345"/>
            <a:ext cx="734146" cy="734146"/>
          </a:xfrm>
          <a:prstGeom prst="rect">
            <a:avLst/>
          </a:prstGeom>
        </p:spPr>
      </p:pic>
      <p:pic>
        <p:nvPicPr>
          <p:cNvPr id="17" name="Picture 16" descr="A blue oval on a black background&#10;&#10;Description automatically generated">
            <a:extLst>
              <a:ext uri="{FF2B5EF4-FFF2-40B4-BE49-F238E27FC236}">
                <a16:creationId xmlns:a16="http://schemas.microsoft.com/office/drawing/2014/main" id="{39843B28-15F4-0EB7-05E7-65719B80F3B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rot="2700000">
            <a:off x="9085803" y="4101344"/>
            <a:ext cx="734146" cy="734146"/>
          </a:xfrm>
          <a:prstGeom prst="rect">
            <a:avLst/>
          </a:prstGeom>
        </p:spPr>
      </p:pic>
      <p:pic>
        <p:nvPicPr>
          <p:cNvPr id="23" name="Picture 22" descr="A yellow and white pattern&#10;&#10;Description automatically generated">
            <a:extLst>
              <a:ext uri="{FF2B5EF4-FFF2-40B4-BE49-F238E27FC236}">
                <a16:creationId xmlns:a16="http://schemas.microsoft.com/office/drawing/2014/main" id="{E49F231E-5AF2-7DA7-2F2E-44C77FD2CE46}"/>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5702054"/>
            <a:ext cx="12191999" cy="1155946"/>
          </a:xfrm>
          <a:prstGeom prst="rect">
            <a:avLst/>
          </a:prstGeom>
        </p:spPr>
      </p:pic>
      <p:pic>
        <p:nvPicPr>
          <p:cNvPr id="8" name="Graphic 7">
            <a:extLst>
              <a:ext uri="{FF2B5EF4-FFF2-40B4-BE49-F238E27FC236}">
                <a16:creationId xmlns:a16="http://schemas.microsoft.com/office/drawing/2014/main" id="{CAB79BEF-E8C2-B22D-8A51-52B13C615A5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264620" y="1533825"/>
            <a:ext cx="1662760" cy="663601"/>
          </a:xfrm>
          <a:prstGeom prst="rect">
            <a:avLst/>
          </a:prstGeom>
        </p:spPr>
      </p:pic>
    </p:spTree>
    <p:extLst>
      <p:ext uri="{BB962C8B-B14F-4D97-AF65-F5344CB8AC3E}">
        <p14:creationId xmlns:p14="http://schemas.microsoft.com/office/powerpoint/2010/main" val="1434598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Te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6E13-0207-B402-3785-6F4E3705EE06}"/>
              </a:ext>
            </a:extLst>
          </p:cNvPr>
          <p:cNvSpPr>
            <a:spLocks noGrp="1"/>
          </p:cNvSpPr>
          <p:nvPr>
            <p:ph type="title"/>
          </p:nvPr>
        </p:nvSpPr>
        <p:spPr>
          <a:xfrm>
            <a:off x="1715246" y="365125"/>
            <a:ext cx="9638553"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AC65092-2ED0-AAFA-F8EB-0D6F37215F8D}"/>
              </a:ext>
            </a:extLst>
          </p:cNvPr>
          <p:cNvSpPr>
            <a:spLocks noGrp="1"/>
          </p:cNvSpPr>
          <p:nvPr>
            <p:ph idx="1"/>
          </p:nvPr>
        </p:nvSpPr>
        <p:spPr>
          <a:xfrm>
            <a:off x="838200" y="1825624"/>
            <a:ext cx="10515600" cy="37399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CAFD2-95F0-FFEB-0FC7-479962029A2A}"/>
              </a:ext>
            </a:extLst>
          </p:cNvPr>
          <p:cNvSpPr>
            <a:spLocks noGrp="1"/>
          </p:cNvSpPr>
          <p:nvPr>
            <p:ph type="dt" sz="half" idx="10"/>
          </p:nvPr>
        </p:nvSpPr>
        <p:spPr/>
        <p:txBody>
          <a:bodyPr/>
          <a:lstStyle/>
          <a:p>
            <a:fld id="{D9FD2166-07DE-4D91-9D60-BCFC2082DFB9}" type="datetimeFigureOut">
              <a:rPr lang="en-US" smtClean="0"/>
              <a:t>10/23/2024</a:t>
            </a:fld>
            <a:endParaRPr lang="en-US"/>
          </a:p>
        </p:txBody>
      </p:sp>
      <p:sp>
        <p:nvSpPr>
          <p:cNvPr id="5" name="Footer Placeholder 4">
            <a:extLst>
              <a:ext uri="{FF2B5EF4-FFF2-40B4-BE49-F238E27FC236}">
                <a16:creationId xmlns:a16="http://schemas.microsoft.com/office/drawing/2014/main" id="{ACD65A1E-5EE1-1CC9-4EB3-A480BD6603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BD72C2-B45F-FBB5-A855-BE3683B02E67}"/>
              </a:ext>
            </a:extLst>
          </p:cNvPr>
          <p:cNvSpPr>
            <a:spLocks noGrp="1"/>
          </p:cNvSpPr>
          <p:nvPr>
            <p:ph type="sldNum" sz="quarter" idx="12"/>
          </p:nvPr>
        </p:nvSpPr>
        <p:spPr/>
        <p:txBody>
          <a:bodyPr/>
          <a:lstStyle/>
          <a:p>
            <a:fld id="{682248E7-EC1C-4985-80B0-7BE1EC5DF061}" type="slidenum">
              <a:rPr lang="en-US" smtClean="0"/>
              <a:t>‹#›</a:t>
            </a:fld>
            <a:endParaRPr lang="en-US"/>
          </a:p>
        </p:txBody>
      </p:sp>
      <p:pic>
        <p:nvPicPr>
          <p:cNvPr id="7" name="Picture 6" descr="A pattern of squares and crosses&#10;&#10;Description automatically generated">
            <a:extLst>
              <a:ext uri="{FF2B5EF4-FFF2-40B4-BE49-F238E27FC236}">
                <a16:creationId xmlns:a16="http://schemas.microsoft.com/office/drawing/2014/main" id="{94DFCE23-C66F-8627-61B0-C542C7A0D9D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5702053"/>
            <a:ext cx="12191999" cy="1155947"/>
          </a:xfrm>
          <a:prstGeom prst="rect">
            <a:avLst/>
          </a:prstGeom>
        </p:spPr>
      </p:pic>
      <p:pic>
        <p:nvPicPr>
          <p:cNvPr id="8" name="Picture 7" descr="A blue arrows on a black background&#10;&#10;Description automatically generated">
            <a:extLst>
              <a:ext uri="{FF2B5EF4-FFF2-40B4-BE49-F238E27FC236}">
                <a16:creationId xmlns:a16="http://schemas.microsoft.com/office/drawing/2014/main" id="{7E90AF49-EBB8-CBD8-F5C8-4DFFD7B2A7E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rot="16200000">
            <a:off x="116003" y="-136810"/>
            <a:ext cx="2164341" cy="2164341"/>
          </a:xfrm>
          <a:prstGeom prst="rect">
            <a:avLst/>
          </a:prstGeom>
        </p:spPr>
      </p:pic>
    </p:spTree>
    <p:extLst>
      <p:ext uri="{BB962C8B-B14F-4D97-AF65-F5344CB8AC3E}">
        <p14:creationId xmlns:p14="http://schemas.microsoft.com/office/powerpoint/2010/main" val="2816382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urple">
    <p:spTree>
      <p:nvGrpSpPr>
        <p:cNvPr id="1" name=""/>
        <p:cNvGrpSpPr/>
        <p:nvPr/>
      </p:nvGrpSpPr>
      <p:grpSpPr>
        <a:xfrm>
          <a:off x="0" y="0"/>
          <a:ext cx="0" cy="0"/>
          <a:chOff x="0" y="0"/>
          <a:chExt cx="0" cy="0"/>
        </a:xfrm>
      </p:grpSpPr>
      <p:pic>
        <p:nvPicPr>
          <p:cNvPr id="10" name="Picture 9" descr="A purple triangle on a black background&#10;&#10;Description automatically generated">
            <a:extLst>
              <a:ext uri="{FF2B5EF4-FFF2-40B4-BE49-F238E27FC236}">
                <a16:creationId xmlns:a16="http://schemas.microsoft.com/office/drawing/2014/main" id="{587C4C77-F303-40F8-C42F-18173AB5842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6200000">
            <a:off x="116003" y="-136810"/>
            <a:ext cx="2164341" cy="2164341"/>
          </a:xfrm>
          <a:prstGeom prst="rect">
            <a:avLst/>
          </a:prstGeom>
        </p:spPr>
      </p:pic>
      <p:sp>
        <p:nvSpPr>
          <p:cNvPr id="2" name="Title 1">
            <a:extLst>
              <a:ext uri="{FF2B5EF4-FFF2-40B4-BE49-F238E27FC236}">
                <a16:creationId xmlns:a16="http://schemas.microsoft.com/office/drawing/2014/main" id="{4E8B6E13-0207-B402-3785-6F4E3705EE06}"/>
              </a:ext>
            </a:extLst>
          </p:cNvPr>
          <p:cNvSpPr>
            <a:spLocks noGrp="1"/>
          </p:cNvSpPr>
          <p:nvPr>
            <p:ph type="title"/>
          </p:nvPr>
        </p:nvSpPr>
        <p:spPr>
          <a:xfrm>
            <a:off x="1715246" y="365125"/>
            <a:ext cx="9638553"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AC65092-2ED0-AAFA-F8EB-0D6F37215F8D}"/>
              </a:ext>
            </a:extLst>
          </p:cNvPr>
          <p:cNvSpPr>
            <a:spLocks noGrp="1"/>
          </p:cNvSpPr>
          <p:nvPr>
            <p:ph idx="1"/>
          </p:nvPr>
        </p:nvSpPr>
        <p:spPr>
          <a:xfrm>
            <a:off x="838200" y="1825624"/>
            <a:ext cx="10515600" cy="37399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CAFD2-95F0-FFEB-0FC7-479962029A2A}"/>
              </a:ext>
            </a:extLst>
          </p:cNvPr>
          <p:cNvSpPr>
            <a:spLocks noGrp="1"/>
          </p:cNvSpPr>
          <p:nvPr>
            <p:ph type="dt" sz="half" idx="10"/>
          </p:nvPr>
        </p:nvSpPr>
        <p:spPr/>
        <p:txBody>
          <a:bodyPr/>
          <a:lstStyle/>
          <a:p>
            <a:fld id="{D9FD2166-07DE-4D91-9D60-BCFC2082DFB9}" type="datetimeFigureOut">
              <a:rPr lang="en-US" smtClean="0"/>
              <a:t>10/23/2024</a:t>
            </a:fld>
            <a:endParaRPr lang="en-US"/>
          </a:p>
        </p:txBody>
      </p:sp>
      <p:sp>
        <p:nvSpPr>
          <p:cNvPr id="5" name="Footer Placeholder 4">
            <a:extLst>
              <a:ext uri="{FF2B5EF4-FFF2-40B4-BE49-F238E27FC236}">
                <a16:creationId xmlns:a16="http://schemas.microsoft.com/office/drawing/2014/main" id="{ACD65A1E-5EE1-1CC9-4EB3-A480BD6603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BD72C2-B45F-FBB5-A855-BE3683B02E67}"/>
              </a:ext>
            </a:extLst>
          </p:cNvPr>
          <p:cNvSpPr>
            <a:spLocks noGrp="1"/>
          </p:cNvSpPr>
          <p:nvPr>
            <p:ph type="sldNum" sz="quarter" idx="12"/>
          </p:nvPr>
        </p:nvSpPr>
        <p:spPr/>
        <p:txBody>
          <a:bodyPr/>
          <a:lstStyle/>
          <a:p>
            <a:fld id="{682248E7-EC1C-4985-80B0-7BE1EC5DF061}" type="slidenum">
              <a:rPr lang="en-US" smtClean="0"/>
              <a:t>‹#›</a:t>
            </a:fld>
            <a:endParaRPr lang="en-US"/>
          </a:p>
        </p:txBody>
      </p:sp>
      <p:pic>
        <p:nvPicPr>
          <p:cNvPr id="9" name="Picture 8" descr="A purple and white pattern&#10;&#10;Description automatically generated">
            <a:extLst>
              <a:ext uri="{FF2B5EF4-FFF2-40B4-BE49-F238E27FC236}">
                <a16:creationId xmlns:a16="http://schemas.microsoft.com/office/drawing/2014/main" id="{34CF7A9C-44FA-32FA-EF85-95F7E87ECFE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1" y="5706092"/>
            <a:ext cx="12191999" cy="1151908"/>
          </a:xfrm>
          <a:prstGeom prst="rect">
            <a:avLst/>
          </a:prstGeom>
        </p:spPr>
      </p:pic>
    </p:spTree>
    <p:extLst>
      <p:ext uri="{BB962C8B-B14F-4D97-AF65-F5344CB8AC3E}">
        <p14:creationId xmlns:p14="http://schemas.microsoft.com/office/powerpoint/2010/main" val="1261377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Coral">
    <p:spTree>
      <p:nvGrpSpPr>
        <p:cNvPr id="1" name=""/>
        <p:cNvGrpSpPr/>
        <p:nvPr/>
      </p:nvGrpSpPr>
      <p:grpSpPr>
        <a:xfrm>
          <a:off x="0" y="0"/>
          <a:ext cx="0" cy="0"/>
          <a:chOff x="0" y="0"/>
          <a:chExt cx="0" cy="0"/>
        </a:xfrm>
      </p:grpSpPr>
      <p:pic>
        <p:nvPicPr>
          <p:cNvPr id="8" name="Picture 7" descr="A red triangle on a black background&#10;&#10;Description automatically generated">
            <a:extLst>
              <a:ext uri="{FF2B5EF4-FFF2-40B4-BE49-F238E27FC236}">
                <a16:creationId xmlns:a16="http://schemas.microsoft.com/office/drawing/2014/main" id="{57CA2971-3A0C-3310-1920-F0717936C4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6200000">
            <a:off x="116002" y="-136810"/>
            <a:ext cx="2164341" cy="2164341"/>
          </a:xfrm>
          <a:prstGeom prst="rect">
            <a:avLst/>
          </a:prstGeom>
        </p:spPr>
      </p:pic>
      <p:sp>
        <p:nvSpPr>
          <p:cNvPr id="2" name="Title 1">
            <a:extLst>
              <a:ext uri="{FF2B5EF4-FFF2-40B4-BE49-F238E27FC236}">
                <a16:creationId xmlns:a16="http://schemas.microsoft.com/office/drawing/2014/main" id="{4E8B6E13-0207-B402-3785-6F4E3705EE06}"/>
              </a:ext>
            </a:extLst>
          </p:cNvPr>
          <p:cNvSpPr>
            <a:spLocks noGrp="1"/>
          </p:cNvSpPr>
          <p:nvPr>
            <p:ph type="title"/>
          </p:nvPr>
        </p:nvSpPr>
        <p:spPr>
          <a:xfrm>
            <a:off x="1715246" y="365125"/>
            <a:ext cx="9638553"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AC65092-2ED0-AAFA-F8EB-0D6F37215F8D}"/>
              </a:ext>
            </a:extLst>
          </p:cNvPr>
          <p:cNvSpPr>
            <a:spLocks noGrp="1"/>
          </p:cNvSpPr>
          <p:nvPr>
            <p:ph idx="1"/>
          </p:nvPr>
        </p:nvSpPr>
        <p:spPr>
          <a:xfrm>
            <a:off x="838200" y="1825624"/>
            <a:ext cx="10515600" cy="37399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CAFD2-95F0-FFEB-0FC7-479962029A2A}"/>
              </a:ext>
            </a:extLst>
          </p:cNvPr>
          <p:cNvSpPr>
            <a:spLocks noGrp="1"/>
          </p:cNvSpPr>
          <p:nvPr>
            <p:ph type="dt" sz="half" idx="10"/>
          </p:nvPr>
        </p:nvSpPr>
        <p:spPr/>
        <p:txBody>
          <a:bodyPr/>
          <a:lstStyle/>
          <a:p>
            <a:fld id="{D9FD2166-07DE-4D91-9D60-BCFC2082DFB9}" type="datetimeFigureOut">
              <a:rPr lang="en-US" smtClean="0"/>
              <a:t>10/23/2024</a:t>
            </a:fld>
            <a:endParaRPr lang="en-US"/>
          </a:p>
        </p:txBody>
      </p:sp>
      <p:sp>
        <p:nvSpPr>
          <p:cNvPr id="5" name="Footer Placeholder 4">
            <a:extLst>
              <a:ext uri="{FF2B5EF4-FFF2-40B4-BE49-F238E27FC236}">
                <a16:creationId xmlns:a16="http://schemas.microsoft.com/office/drawing/2014/main" id="{ACD65A1E-5EE1-1CC9-4EB3-A480BD6603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BD72C2-B45F-FBB5-A855-BE3683B02E67}"/>
              </a:ext>
            </a:extLst>
          </p:cNvPr>
          <p:cNvSpPr>
            <a:spLocks noGrp="1"/>
          </p:cNvSpPr>
          <p:nvPr>
            <p:ph type="sldNum" sz="quarter" idx="12"/>
          </p:nvPr>
        </p:nvSpPr>
        <p:spPr/>
        <p:txBody>
          <a:bodyPr/>
          <a:lstStyle/>
          <a:p>
            <a:fld id="{682248E7-EC1C-4985-80B0-7BE1EC5DF061}" type="slidenum">
              <a:rPr lang="en-US" smtClean="0"/>
              <a:t>‹#›</a:t>
            </a:fld>
            <a:endParaRPr lang="en-US"/>
          </a:p>
        </p:txBody>
      </p:sp>
      <p:pic>
        <p:nvPicPr>
          <p:cNvPr id="7" name="Picture 6" descr="A pink and white pattern&#10;&#10;Description automatically generated">
            <a:extLst>
              <a:ext uri="{FF2B5EF4-FFF2-40B4-BE49-F238E27FC236}">
                <a16:creationId xmlns:a16="http://schemas.microsoft.com/office/drawing/2014/main" id="{957E4D82-B557-AB15-30E7-45A184290C96}"/>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1" y="5702053"/>
            <a:ext cx="12191999" cy="1155947"/>
          </a:xfrm>
          <a:prstGeom prst="rect">
            <a:avLst/>
          </a:prstGeom>
        </p:spPr>
      </p:pic>
    </p:spTree>
    <p:extLst>
      <p:ext uri="{BB962C8B-B14F-4D97-AF65-F5344CB8AC3E}">
        <p14:creationId xmlns:p14="http://schemas.microsoft.com/office/powerpoint/2010/main" val="175423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Yellow">
    <p:spTree>
      <p:nvGrpSpPr>
        <p:cNvPr id="1" name=""/>
        <p:cNvGrpSpPr/>
        <p:nvPr/>
      </p:nvGrpSpPr>
      <p:grpSpPr>
        <a:xfrm>
          <a:off x="0" y="0"/>
          <a:ext cx="0" cy="0"/>
          <a:chOff x="0" y="0"/>
          <a:chExt cx="0" cy="0"/>
        </a:xfrm>
      </p:grpSpPr>
      <p:pic>
        <p:nvPicPr>
          <p:cNvPr id="12" name="Picture 11" descr="A yellow triangle on a black background&#10;&#10;Description automatically generated">
            <a:extLst>
              <a:ext uri="{FF2B5EF4-FFF2-40B4-BE49-F238E27FC236}">
                <a16:creationId xmlns:a16="http://schemas.microsoft.com/office/drawing/2014/main" id="{E762387D-DD89-D941-E579-ECF308F2873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6200000">
            <a:off x="116001" y="-136810"/>
            <a:ext cx="2164341" cy="2164341"/>
          </a:xfrm>
          <a:prstGeom prst="rect">
            <a:avLst/>
          </a:prstGeom>
        </p:spPr>
      </p:pic>
      <p:sp>
        <p:nvSpPr>
          <p:cNvPr id="2" name="Title 1">
            <a:extLst>
              <a:ext uri="{FF2B5EF4-FFF2-40B4-BE49-F238E27FC236}">
                <a16:creationId xmlns:a16="http://schemas.microsoft.com/office/drawing/2014/main" id="{4E8B6E13-0207-B402-3785-6F4E3705EE06}"/>
              </a:ext>
            </a:extLst>
          </p:cNvPr>
          <p:cNvSpPr>
            <a:spLocks noGrp="1"/>
          </p:cNvSpPr>
          <p:nvPr>
            <p:ph type="title"/>
          </p:nvPr>
        </p:nvSpPr>
        <p:spPr>
          <a:xfrm>
            <a:off x="1715246" y="365125"/>
            <a:ext cx="9638553"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AC65092-2ED0-AAFA-F8EB-0D6F37215F8D}"/>
              </a:ext>
            </a:extLst>
          </p:cNvPr>
          <p:cNvSpPr>
            <a:spLocks noGrp="1"/>
          </p:cNvSpPr>
          <p:nvPr>
            <p:ph idx="1"/>
          </p:nvPr>
        </p:nvSpPr>
        <p:spPr>
          <a:xfrm>
            <a:off x="838200" y="1825624"/>
            <a:ext cx="10515600" cy="37399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CAFD2-95F0-FFEB-0FC7-479962029A2A}"/>
              </a:ext>
            </a:extLst>
          </p:cNvPr>
          <p:cNvSpPr>
            <a:spLocks noGrp="1"/>
          </p:cNvSpPr>
          <p:nvPr>
            <p:ph type="dt" sz="half" idx="10"/>
          </p:nvPr>
        </p:nvSpPr>
        <p:spPr/>
        <p:txBody>
          <a:bodyPr/>
          <a:lstStyle/>
          <a:p>
            <a:fld id="{D9FD2166-07DE-4D91-9D60-BCFC2082DFB9}" type="datetimeFigureOut">
              <a:rPr lang="en-US" smtClean="0"/>
              <a:t>10/23/2024</a:t>
            </a:fld>
            <a:endParaRPr lang="en-US"/>
          </a:p>
        </p:txBody>
      </p:sp>
      <p:sp>
        <p:nvSpPr>
          <p:cNvPr id="5" name="Footer Placeholder 4">
            <a:extLst>
              <a:ext uri="{FF2B5EF4-FFF2-40B4-BE49-F238E27FC236}">
                <a16:creationId xmlns:a16="http://schemas.microsoft.com/office/drawing/2014/main" id="{ACD65A1E-5EE1-1CC9-4EB3-A480BD6603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BD72C2-B45F-FBB5-A855-BE3683B02E67}"/>
              </a:ext>
            </a:extLst>
          </p:cNvPr>
          <p:cNvSpPr>
            <a:spLocks noGrp="1"/>
          </p:cNvSpPr>
          <p:nvPr>
            <p:ph type="sldNum" sz="quarter" idx="12"/>
          </p:nvPr>
        </p:nvSpPr>
        <p:spPr/>
        <p:txBody>
          <a:bodyPr/>
          <a:lstStyle/>
          <a:p>
            <a:fld id="{682248E7-EC1C-4985-80B0-7BE1EC5DF061}" type="slidenum">
              <a:rPr lang="en-US" smtClean="0"/>
              <a:t>‹#›</a:t>
            </a:fld>
            <a:endParaRPr lang="en-US"/>
          </a:p>
        </p:txBody>
      </p:sp>
      <p:pic>
        <p:nvPicPr>
          <p:cNvPr id="9" name="Picture 8" descr="A yellow and white pattern&#10;&#10;Description automatically generated">
            <a:extLst>
              <a:ext uri="{FF2B5EF4-FFF2-40B4-BE49-F238E27FC236}">
                <a16:creationId xmlns:a16="http://schemas.microsoft.com/office/drawing/2014/main" id="{D9B27B4C-85BF-675C-28E3-C7418B2F9F10}"/>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1" y="5702054"/>
            <a:ext cx="12191999" cy="1155946"/>
          </a:xfrm>
          <a:prstGeom prst="rect">
            <a:avLst/>
          </a:prstGeom>
        </p:spPr>
      </p:pic>
    </p:spTree>
    <p:extLst>
      <p:ext uri="{BB962C8B-B14F-4D97-AF65-F5344CB8AC3E}">
        <p14:creationId xmlns:p14="http://schemas.microsoft.com/office/powerpoint/2010/main" val="3759809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Yellow">
    <p:spTree>
      <p:nvGrpSpPr>
        <p:cNvPr id="1" name=""/>
        <p:cNvGrpSpPr/>
        <p:nvPr/>
      </p:nvGrpSpPr>
      <p:grpSpPr>
        <a:xfrm>
          <a:off x="0" y="0"/>
          <a:ext cx="0" cy="0"/>
          <a:chOff x="0" y="0"/>
          <a:chExt cx="0" cy="0"/>
        </a:xfrm>
      </p:grpSpPr>
      <p:pic>
        <p:nvPicPr>
          <p:cNvPr id="12" name="Picture 11" descr="A yellow and white pattern&#10;&#10;Description automatically generated">
            <a:extLst>
              <a:ext uri="{FF2B5EF4-FFF2-40B4-BE49-F238E27FC236}">
                <a16:creationId xmlns:a16="http://schemas.microsoft.com/office/drawing/2014/main" id="{4145DD27-49F1-4F63-77EB-7455D5EC36F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095407" y="0"/>
            <a:ext cx="6096592" cy="6858000"/>
          </a:xfrm>
          <a:prstGeom prst="rect">
            <a:avLst/>
          </a:prstGeom>
        </p:spPr>
      </p:pic>
      <p:sp>
        <p:nvSpPr>
          <p:cNvPr id="2" name="Title 1">
            <a:extLst>
              <a:ext uri="{FF2B5EF4-FFF2-40B4-BE49-F238E27FC236}">
                <a16:creationId xmlns:a16="http://schemas.microsoft.com/office/drawing/2014/main" id="{55A37C7D-9A62-0792-309A-EB98159CF0F7}"/>
              </a:ext>
            </a:extLst>
          </p:cNvPr>
          <p:cNvSpPr>
            <a:spLocks noGrp="1"/>
          </p:cNvSpPr>
          <p:nvPr>
            <p:ph type="title"/>
          </p:nvPr>
        </p:nvSpPr>
        <p:spPr>
          <a:xfrm>
            <a:off x="6890870" y="1709738"/>
            <a:ext cx="4456579" cy="2852737"/>
          </a:xfrm>
        </p:spPr>
        <p:txBody>
          <a:bodyPr anchor="b">
            <a:normAutofit/>
          </a:bodyPr>
          <a:lstStyle>
            <a:lvl1pPr>
              <a:defRPr sz="5400" b="1">
                <a:solidFill>
                  <a:srgbClr val="482E59"/>
                </a:solidFill>
                <a:latin typeface="Arvo" panose="02000000000000000000"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96B73EB7-BC6A-43B4-A6A7-0E174D8FB704}"/>
              </a:ext>
            </a:extLst>
          </p:cNvPr>
          <p:cNvSpPr>
            <a:spLocks noGrp="1"/>
          </p:cNvSpPr>
          <p:nvPr>
            <p:ph type="body" idx="1"/>
          </p:nvPr>
        </p:nvSpPr>
        <p:spPr>
          <a:xfrm>
            <a:off x="6890870" y="4589463"/>
            <a:ext cx="4456579" cy="1500187"/>
          </a:xfrm>
        </p:spPr>
        <p:txBody>
          <a:bodyPr/>
          <a:lstStyle>
            <a:lvl1pPr marL="0" indent="0">
              <a:buNone/>
              <a:defRPr sz="2400">
                <a:solidFill>
                  <a:srgbClr val="482E59"/>
                </a:solidFill>
                <a:latin typeface="Bebas Neue" panose="020B0606020202050201"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4022ED2-BA03-8934-19DF-47AD90C81DD3}"/>
              </a:ext>
            </a:extLst>
          </p:cNvPr>
          <p:cNvSpPr>
            <a:spLocks noGrp="1"/>
          </p:cNvSpPr>
          <p:nvPr>
            <p:ph type="dt" sz="half" idx="10"/>
          </p:nvPr>
        </p:nvSpPr>
        <p:spPr/>
        <p:txBody>
          <a:bodyPr/>
          <a:lstStyle/>
          <a:p>
            <a:fld id="{D9FD2166-07DE-4D91-9D60-BCFC2082DFB9}" type="datetimeFigureOut">
              <a:rPr lang="en-US" smtClean="0"/>
              <a:t>10/23/2024</a:t>
            </a:fld>
            <a:endParaRPr lang="en-US"/>
          </a:p>
        </p:txBody>
      </p:sp>
      <p:sp>
        <p:nvSpPr>
          <p:cNvPr id="5" name="Footer Placeholder 4">
            <a:extLst>
              <a:ext uri="{FF2B5EF4-FFF2-40B4-BE49-F238E27FC236}">
                <a16:creationId xmlns:a16="http://schemas.microsoft.com/office/drawing/2014/main" id="{777F6A79-9392-BA5C-B79D-4197616E23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CC078D-69C6-A5C7-AD31-C445F1AB1006}"/>
              </a:ext>
            </a:extLst>
          </p:cNvPr>
          <p:cNvSpPr>
            <a:spLocks noGrp="1"/>
          </p:cNvSpPr>
          <p:nvPr>
            <p:ph type="sldNum" sz="quarter" idx="12"/>
          </p:nvPr>
        </p:nvSpPr>
        <p:spPr/>
        <p:txBody>
          <a:bodyPr/>
          <a:lstStyle/>
          <a:p>
            <a:fld id="{682248E7-EC1C-4985-80B0-7BE1EC5DF061}" type="slidenum">
              <a:rPr lang="en-US" smtClean="0"/>
              <a:t>‹#›</a:t>
            </a:fld>
            <a:endParaRPr lang="en-US"/>
          </a:p>
        </p:txBody>
      </p:sp>
      <p:sp>
        <p:nvSpPr>
          <p:cNvPr id="10" name="Picture Placeholder 9">
            <a:extLst>
              <a:ext uri="{FF2B5EF4-FFF2-40B4-BE49-F238E27FC236}">
                <a16:creationId xmlns:a16="http://schemas.microsoft.com/office/drawing/2014/main" id="{20082F09-4F48-5338-568E-0F0021749D91}"/>
              </a:ext>
            </a:extLst>
          </p:cNvPr>
          <p:cNvSpPr>
            <a:spLocks noGrp="1"/>
          </p:cNvSpPr>
          <p:nvPr>
            <p:ph type="pic" sz="quarter" idx="13"/>
          </p:nvPr>
        </p:nvSpPr>
        <p:spPr>
          <a:xfrm>
            <a:off x="0" y="0"/>
            <a:ext cx="6096000" cy="6858000"/>
          </a:xfrm>
        </p:spPr>
        <p:txBody>
          <a:bodyPr/>
          <a:lstStyle/>
          <a:p>
            <a:endParaRPr lang="en-US"/>
          </a:p>
        </p:txBody>
      </p:sp>
    </p:spTree>
    <p:extLst>
      <p:ext uri="{BB962C8B-B14F-4D97-AF65-F5344CB8AC3E}">
        <p14:creationId xmlns:p14="http://schemas.microsoft.com/office/powerpoint/2010/main" val="83942618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EF7F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749565-37EF-1A96-77C0-F3F50BBE91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388585F-BBF8-E2B9-597B-238ED120D4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A631D14-C9D0-4AE6-4A69-1CE42693D2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82000"/>
                  </a:schemeClr>
                </a:solidFill>
                <a:latin typeface="Arvo" panose="02000000000000000000" pitchFamily="2" charset="77"/>
              </a:defRPr>
            </a:lvl1pPr>
          </a:lstStyle>
          <a:p>
            <a:fld id="{D9FD2166-07DE-4D91-9D60-BCFC2082DFB9}" type="datetimeFigureOut">
              <a:rPr lang="en-US" smtClean="0"/>
              <a:pPr/>
              <a:t>10/23/2024</a:t>
            </a:fld>
            <a:endParaRPr lang="en-US" dirty="0"/>
          </a:p>
        </p:txBody>
      </p:sp>
      <p:sp>
        <p:nvSpPr>
          <p:cNvPr id="5" name="Footer Placeholder 4">
            <a:extLst>
              <a:ext uri="{FF2B5EF4-FFF2-40B4-BE49-F238E27FC236}">
                <a16:creationId xmlns:a16="http://schemas.microsoft.com/office/drawing/2014/main" id="{A7979ADB-8F39-55EC-5AAE-1515273C8C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82000"/>
                  </a:schemeClr>
                </a:solidFill>
                <a:latin typeface="Arvo" panose="02000000000000000000" pitchFamily="2" charset="77"/>
              </a:defRPr>
            </a:lvl1pPr>
          </a:lstStyle>
          <a:p>
            <a:endParaRPr lang="en-US" dirty="0"/>
          </a:p>
        </p:txBody>
      </p:sp>
      <p:sp>
        <p:nvSpPr>
          <p:cNvPr id="6" name="Slide Number Placeholder 5">
            <a:extLst>
              <a:ext uri="{FF2B5EF4-FFF2-40B4-BE49-F238E27FC236}">
                <a16:creationId xmlns:a16="http://schemas.microsoft.com/office/drawing/2014/main" id="{639941D6-4BF0-0C01-9B86-FE26E1EA63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82000"/>
                  </a:schemeClr>
                </a:solidFill>
                <a:latin typeface="Arvo" panose="02000000000000000000" pitchFamily="2" charset="77"/>
              </a:defRPr>
            </a:lvl1pPr>
          </a:lstStyle>
          <a:p>
            <a:fld id="{682248E7-EC1C-4985-80B0-7BE1EC5DF061}" type="slidenum">
              <a:rPr lang="en-US" smtClean="0"/>
              <a:pPr/>
              <a:t>‹#›</a:t>
            </a:fld>
            <a:endParaRPr lang="en-US" dirty="0"/>
          </a:p>
        </p:txBody>
      </p:sp>
    </p:spTree>
    <p:extLst>
      <p:ext uri="{BB962C8B-B14F-4D97-AF65-F5344CB8AC3E}">
        <p14:creationId xmlns:p14="http://schemas.microsoft.com/office/powerpoint/2010/main" val="415571679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50" r:id="rId5"/>
    <p:sldLayoutId id="2147483666" r:id="rId6"/>
    <p:sldLayoutId id="2147483667" r:id="rId7"/>
    <p:sldLayoutId id="2147483668" r:id="rId8"/>
    <p:sldLayoutId id="2147483651" r:id="rId9"/>
    <p:sldLayoutId id="2147483664" r:id="rId10"/>
    <p:sldLayoutId id="2147483663" r:id="rId11"/>
    <p:sldLayoutId id="2147483684" r:id="rId12"/>
    <p:sldLayoutId id="2147483665" r:id="rId13"/>
    <p:sldLayoutId id="2147483652" r:id="rId14"/>
    <p:sldLayoutId id="2147483669" r:id="rId15"/>
    <p:sldLayoutId id="2147483670" r:id="rId16"/>
    <p:sldLayoutId id="2147483671" r:id="rId17"/>
    <p:sldLayoutId id="2147483653" r:id="rId18"/>
    <p:sldLayoutId id="2147483672" r:id="rId19"/>
    <p:sldLayoutId id="2147483673" r:id="rId20"/>
    <p:sldLayoutId id="2147483674" r:id="rId21"/>
    <p:sldLayoutId id="2147483654" r:id="rId22"/>
    <p:sldLayoutId id="2147483675" r:id="rId23"/>
    <p:sldLayoutId id="2147483676" r:id="rId24"/>
    <p:sldLayoutId id="2147483677" r:id="rId25"/>
    <p:sldLayoutId id="2147483655" r:id="rId26"/>
    <p:sldLayoutId id="2147483656" r:id="rId27"/>
    <p:sldLayoutId id="2147483678" r:id="rId28"/>
    <p:sldLayoutId id="2147483679" r:id="rId29"/>
    <p:sldLayoutId id="2147483680" r:id="rId30"/>
    <p:sldLayoutId id="2147483657" r:id="rId31"/>
    <p:sldLayoutId id="2147483681" r:id="rId32"/>
    <p:sldLayoutId id="2147483682" r:id="rId33"/>
    <p:sldLayoutId id="2147483683" r:id="rId34"/>
    <p:sldLayoutId id="2147483658" r:id="rId35"/>
    <p:sldLayoutId id="2147483659" r:id="rId36"/>
  </p:sldLayoutIdLst>
  <p:txStyles>
    <p:titleStyle>
      <a:lvl1pPr algn="l" defTabSz="914400" rtl="0" eaLnBrk="1" latinLnBrk="0" hangingPunct="1">
        <a:lnSpc>
          <a:spcPct val="90000"/>
        </a:lnSpc>
        <a:spcBef>
          <a:spcPct val="0"/>
        </a:spcBef>
        <a:buNone/>
        <a:defRPr sz="4400" b="1" kern="1200">
          <a:solidFill>
            <a:srgbClr val="482E59"/>
          </a:solidFill>
          <a:latin typeface="Arvo"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82E59"/>
          </a:solidFill>
          <a:latin typeface="Arv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82E59"/>
          </a:solidFill>
          <a:latin typeface="Arv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82E59"/>
          </a:solidFill>
          <a:latin typeface="Arv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82E59"/>
          </a:solidFill>
          <a:latin typeface="Arv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82E59"/>
          </a:solidFill>
          <a:latin typeface="Arv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hyperlink" Target="https://www.medicareinteractive.org/get-answers/medicare-fraud-and-abuse/" TargetMode="External"/><Relationship Id="rId2" Type="http://schemas.openxmlformats.org/officeDocument/2006/relationships/image" Target="../media/image36.jpeg"/><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37.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9B8D"/>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A71A373-B631-B4FA-01DF-15CAAC2EE994}"/>
              </a:ext>
            </a:extLst>
          </p:cNvPr>
          <p:cNvSpPr txBox="1">
            <a:spLocks/>
          </p:cNvSpPr>
          <p:nvPr/>
        </p:nvSpPr>
        <p:spPr>
          <a:xfrm>
            <a:off x="1082819" y="4837306"/>
            <a:ext cx="10468324" cy="1320483"/>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482E59"/>
                </a:solidFill>
                <a:latin typeface="Arvo" panose="02000000000000000000" pitchFamily="2" charset="0"/>
                <a:ea typeface="+mj-ea"/>
                <a:cs typeface="+mj-cs"/>
              </a:defRPr>
            </a:lvl1pPr>
          </a:lstStyle>
          <a:p>
            <a:r>
              <a:rPr lang="en-US" sz="2400" dirty="0">
                <a:solidFill>
                  <a:schemeClr val="bg1"/>
                </a:solidFill>
              </a:rPr>
              <a:t>Kris </a:t>
            </a:r>
            <a:r>
              <a:rPr lang="en-US" sz="2400" dirty="0" err="1">
                <a:solidFill>
                  <a:schemeClr val="bg1"/>
                </a:solidFill>
              </a:rPr>
              <a:t>Winterowd</a:t>
            </a:r>
            <a:endParaRPr lang="en-US" sz="2400" dirty="0">
              <a:solidFill>
                <a:schemeClr val="bg1"/>
              </a:solidFill>
            </a:endParaRPr>
          </a:p>
          <a:p>
            <a:r>
              <a:rPr kumimoji="0" lang="en-US" sz="2000" b="0" u="none" strike="noStrike" kern="1200" cap="none" spc="0" normalizeH="0" baseline="0" noProof="0" dirty="0">
                <a:ln>
                  <a:noFill/>
                </a:ln>
                <a:solidFill>
                  <a:schemeClr val="bg1"/>
                </a:solidFill>
                <a:effectLst/>
                <a:uLnTx/>
                <a:uFillTx/>
                <a:latin typeface="Arvo" panose="02000000000000000000" pitchFamily="2" charset="77"/>
                <a:ea typeface="+mn-ea"/>
                <a:cs typeface="+mn-cs"/>
              </a:rPr>
              <a:t>CERD Bureau Chief – SHIP, SMP, and MIPPA Programs</a:t>
            </a:r>
            <a:endParaRPr lang="en-US" sz="2000" dirty="0">
              <a:solidFill>
                <a:schemeClr val="bg1"/>
              </a:solidFill>
            </a:endParaRPr>
          </a:p>
        </p:txBody>
      </p:sp>
      <p:sp>
        <p:nvSpPr>
          <p:cNvPr id="4" name="TextBox 3">
            <a:extLst>
              <a:ext uri="{FF2B5EF4-FFF2-40B4-BE49-F238E27FC236}">
                <a16:creationId xmlns:a16="http://schemas.microsoft.com/office/drawing/2014/main" id="{033C1CA2-D38F-19D7-0D99-2257A826FC04}"/>
              </a:ext>
            </a:extLst>
          </p:cNvPr>
          <p:cNvSpPr txBox="1"/>
          <p:nvPr/>
        </p:nvSpPr>
        <p:spPr>
          <a:xfrm>
            <a:off x="1082819" y="1877232"/>
            <a:ext cx="10422603" cy="1200329"/>
          </a:xfrm>
          <a:prstGeom prst="rect">
            <a:avLst/>
          </a:prstGeom>
          <a:noFill/>
        </p:spPr>
        <p:txBody>
          <a:bodyPr wrap="square" rtlCol="0">
            <a:spAutoFit/>
          </a:bodyPr>
          <a:lstStyle/>
          <a:p>
            <a:r>
              <a:rPr lang="en-US" sz="7200" dirty="0">
                <a:solidFill>
                  <a:schemeClr val="bg1"/>
                </a:solidFill>
                <a:latin typeface="Bebas Neue" panose="020B0606020202050201" pitchFamily="34" charset="77"/>
              </a:rPr>
              <a:t>Making the Most of Medicare</a:t>
            </a:r>
          </a:p>
        </p:txBody>
      </p:sp>
      <p:sp>
        <p:nvSpPr>
          <p:cNvPr id="5" name="Title 1">
            <a:extLst>
              <a:ext uri="{FF2B5EF4-FFF2-40B4-BE49-F238E27FC236}">
                <a16:creationId xmlns:a16="http://schemas.microsoft.com/office/drawing/2014/main" id="{F03A99F6-64CB-4048-D306-51364399A1D4}"/>
              </a:ext>
            </a:extLst>
          </p:cNvPr>
          <p:cNvSpPr txBox="1">
            <a:spLocks/>
          </p:cNvSpPr>
          <p:nvPr/>
        </p:nvSpPr>
        <p:spPr>
          <a:xfrm>
            <a:off x="1082819" y="3528402"/>
            <a:ext cx="8479822" cy="566134"/>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482E59"/>
                </a:solidFill>
                <a:latin typeface="Arvo" panose="02000000000000000000" pitchFamily="2" charset="0"/>
                <a:ea typeface="+mj-ea"/>
                <a:cs typeface="+mj-cs"/>
              </a:defRPr>
            </a:lvl1pPr>
          </a:lstStyle>
          <a:p>
            <a:r>
              <a:rPr lang="en-US" sz="2400" b="0" dirty="0">
                <a:solidFill>
                  <a:schemeClr val="bg1"/>
                </a:solidFill>
              </a:rPr>
              <a:t>October 28, 2024</a:t>
            </a:r>
            <a:endParaRPr lang="en-US" sz="2400" dirty="0">
              <a:solidFill>
                <a:schemeClr val="bg1"/>
              </a:solidFill>
            </a:endParaRPr>
          </a:p>
        </p:txBody>
      </p:sp>
      <p:sp>
        <p:nvSpPr>
          <p:cNvPr id="6" name="Rectangle 5">
            <a:extLst>
              <a:ext uri="{FF2B5EF4-FFF2-40B4-BE49-F238E27FC236}">
                <a16:creationId xmlns:a16="http://schemas.microsoft.com/office/drawing/2014/main" id="{283E1CA1-5DB4-A441-B55A-0642CA603B7C}"/>
              </a:ext>
            </a:extLst>
          </p:cNvPr>
          <p:cNvSpPr/>
          <p:nvPr/>
        </p:nvSpPr>
        <p:spPr>
          <a:xfrm>
            <a:off x="1162829" y="4287901"/>
            <a:ext cx="4609321" cy="45719"/>
          </a:xfrm>
          <a:prstGeom prst="rect">
            <a:avLst/>
          </a:prstGeom>
          <a:solidFill>
            <a:srgbClr val="FAB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vo" panose="02000000000000000000" pitchFamily="2" charset="77"/>
            </a:endParaRPr>
          </a:p>
        </p:txBody>
      </p:sp>
      <p:pic>
        <p:nvPicPr>
          <p:cNvPr id="9" name="Picture 8" descr="A close up of a business card&#10;&#10;Description automatically generated">
            <a:extLst>
              <a:ext uri="{FF2B5EF4-FFF2-40B4-BE49-F238E27FC236}">
                <a16:creationId xmlns:a16="http://schemas.microsoft.com/office/drawing/2014/main" id="{348B7F32-AB99-C407-1316-0627A8C7768E}"/>
              </a:ext>
            </a:extLst>
          </p:cNvPr>
          <p:cNvPicPr>
            <a:picLocks noChangeAspect="1"/>
          </p:cNvPicPr>
          <p:nvPr/>
        </p:nvPicPr>
        <p:blipFill rotWithShape="1">
          <a:blip r:embed="rId2">
            <a:extLst>
              <a:ext uri="{28A0092B-C50C-407E-A947-70E740481C1C}">
                <a14:useLocalDpi xmlns:a14="http://schemas.microsoft.com/office/drawing/2010/main" val="0"/>
              </a:ext>
            </a:extLst>
          </a:blip>
          <a:srcRect l="31663" t="48066" r="31037" b="39920"/>
          <a:stretch/>
        </p:blipFill>
        <p:spPr>
          <a:xfrm>
            <a:off x="8826214" y="5288869"/>
            <a:ext cx="2679208" cy="1117199"/>
          </a:xfrm>
          <a:prstGeom prst="rect">
            <a:avLst/>
          </a:prstGeom>
        </p:spPr>
      </p:pic>
      <p:sp>
        <p:nvSpPr>
          <p:cNvPr id="2" name="Title 1">
            <a:extLst>
              <a:ext uri="{FF2B5EF4-FFF2-40B4-BE49-F238E27FC236}">
                <a16:creationId xmlns:a16="http://schemas.microsoft.com/office/drawing/2014/main" id="{20A441AE-628C-D98A-190E-866DE45F8C67}"/>
              </a:ext>
            </a:extLst>
          </p:cNvPr>
          <p:cNvSpPr txBox="1">
            <a:spLocks/>
          </p:cNvSpPr>
          <p:nvPr/>
        </p:nvSpPr>
        <p:spPr>
          <a:xfrm>
            <a:off x="1082819" y="950705"/>
            <a:ext cx="10468324" cy="265592"/>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482E59"/>
                </a:solidFill>
                <a:latin typeface="Arvo" panose="02000000000000000000" pitchFamily="2" charset="0"/>
                <a:ea typeface="+mj-ea"/>
                <a:cs typeface="+mj-cs"/>
              </a:defRPr>
            </a:lvl1pPr>
          </a:lstStyle>
          <a:p>
            <a:r>
              <a:rPr lang="en-US" sz="1600" b="0" dirty="0">
                <a:solidFill>
                  <a:srgbClr val="AAD7D1"/>
                </a:solidFill>
              </a:rPr>
              <a:t>NEW MEXICO AGING &amp; LONG-TERM SERVICES DEPARTMENT</a:t>
            </a:r>
            <a:endParaRPr lang="en-US" sz="1600" dirty="0">
              <a:solidFill>
                <a:srgbClr val="AAD7D1"/>
              </a:solidFill>
            </a:endParaRPr>
          </a:p>
        </p:txBody>
      </p:sp>
    </p:spTree>
    <p:extLst>
      <p:ext uri="{BB962C8B-B14F-4D97-AF65-F5344CB8AC3E}">
        <p14:creationId xmlns:p14="http://schemas.microsoft.com/office/powerpoint/2010/main" val="3006325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93000328-6007-25C9-85E7-9CA837193C19}"/>
              </a:ext>
            </a:extLst>
          </p:cNvPr>
          <p:cNvSpPr txBox="1">
            <a:spLocks/>
          </p:cNvSpPr>
          <p:nvPr/>
        </p:nvSpPr>
        <p:spPr>
          <a:xfrm>
            <a:off x="2239683" y="768536"/>
            <a:ext cx="9208246" cy="542521"/>
          </a:xfrm>
          <a:prstGeom prst="rect">
            <a:avLst/>
          </a:prstGeom>
          <a:noFill/>
        </p:spPr>
        <p:txBody>
          <a:bodyPr vert="horz" wrap="square" lIns="91440" tIns="45720" rIns="91440" bIns="45720" rtlCol="0" anchor="t">
            <a:spAutoFit/>
          </a:bodyPr>
          <a:lstStyle>
            <a:lvl1pPr algn="l" defTabSz="914400" rtl="0" eaLnBrk="1" latinLnBrk="0" hangingPunct="1">
              <a:lnSpc>
                <a:spcPct val="90000"/>
              </a:lnSpc>
              <a:spcBef>
                <a:spcPct val="0"/>
              </a:spcBef>
              <a:buNone/>
              <a:defRPr sz="3200" b="1" kern="1200">
                <a:solidFill>
                  <a:srgbClr val="482E59"/>
                </a:solidFill>
                <a:latin typeface="Arvo" panose="02000000000000000000" pitchFamily="2" charset="0"/>
                <a:ea typeface="+mj-ea"/>
                <a:cs typeface="+mj-cs"/>
              </a:defRPr>
            </a:lvl1pPr>
          </a:lstStyle>
          <a:p>
            <a:r>
              <a:rPr lang="en-US" b="0" dirty="0">
                <a:latin typeface="Bebas Neue" panose="020B0606020202050201" pitchFamily="34" charset="0"/>
              </a:rPr>
              <a:t>Changes Coming to Medicare 2025</a:t>
            </a:r>
            <a:endParaRPr lang="en-US" dirty="0"/>
          </a:p>
        </p:txBody>
      </p:sp>
      <p:sp>
        <p:nvSpPr>
          <p:cNvPr id="11" name="TextBox 10">
            <a:extLst>
              <a:ext uri="{FF2B5EF4-FFF2-40B4-BE49-F238E27FC236}">
                <a16:creationId xmlns:a16="http://schemas.microsoft.com/office/drawing/2014/main" id="{0A79904B-719E-AC7F-75DD-75A5104EA860}"/>
              </a:ext>
            </a:extLst>
          </p:cNvPr>
          <p:cNvSpPr txBox="1"/>
          <p:nvPr/>
        </p:nvSpPr>
        <p:spPr>
          <a:xfrm>
            <a:off x="1788459" y="1536374"/>
            <a:ext cx="5325035" cy="5062924"/>
          </a:xfrm>
          <a:prstGeom prst="rect">
            <a:avLst/>
          </a:prstGeom>
          <a:noFill/>
        </p:spPr>
        <p:txBody>
          <a:bodyPr wrap="square" lIns="91440" tIns="45720" rIns="91440" bIns="45720" rtlCol="0" anchor="t">
            <a:spAutoFit/>
          </a:bodyPr>
          <a:lstStyle/>
          <a:p>
            <a:pPr marL="800100" lvl="1" indent="-342900">
              <a:buFont typeface="Arial" panose="020B0604020202020204" pitchFamily="34" charset="0"/>
              <a:buChar char="•"/>
            </a:pPr>
            <a:r>
              <a:rPr lang="en-US" sz="1900" dirty="0">
                <a:latin typeface="Arvo" panose="02000000000000000000" pitchFamily="2" charset="77"/>
              </a:rPr>
              <a:t>$2,000 cap on out-of-pocket prescription drug costs</a:t>
            </a:r>
          </a:p>
          <a:p>
            <a:pPr marL="800100" lvl="1" indent="-342900">
              <a:buFont typeface="Arial" panose="020B0604020202020204" pitchFamily="34" charset="0"/>
              <a:buChar char="•"/>
            </a:pPr>
            <a:r>
              <a:rPr lang="en-US" sz="1900" dirty="0">
                <a:latin typeface="Arvo" panose="02000000000000000000" pitchFamily="2" charset="77"/>
              </a:rPr>
              <a:t>New Prescription Payment Plan option</a:t>
            </a:r>
          </a:p>
          <a:p>
            <a:pPr marL="800100" lvl="1" indent="-342900">
              <a:buFont typeface="Arial" panose="020B0604020202020204" pitchFamily="34" charset="0"/>
              <a:buChar char="•"/>
            </a:pPr>
            <a:r>
              <a:rPr lang="en-US" sz="1900" dirty="0">
                <a:latin typeface="Arvo" panose="02000000000000000000" pitchFamily="2" charset="77"/>
              </a:rPr>
              <a:t>For those with Extra Help or Medicare Savings Program:</a:t>
            </a:r>
          </a:p>
          <a:p>
            <a:pPr marL="1257300" lvl="2" indent="-342900">
              <a:buFont typeface="Arial" panose="020B0604020202020204" pitchFamily="34" charset="0"/>
              <a:buChar char="•"/>
            </a:pPr>
            <a:r>
              <a:rPr lang="en-US" sz="1900" dirty="0">
                <a:latin typeface="Arvo" panose="02000000000000000000" pitchFamily="2" charset="77"/>
              </a:rPr>
              <a:t>Can change prescription drug plan monthly (not quarterly)</a:t>
            </a:r>
          </a:p>
          <a:p>
            <a:pPr marL="1257300" lvl="2" indent="-342900">
              <a:buFont typeface="Arial" panose="020B0604020202020204" pitchFamily="34" charset="0"/>
              <a:buChar char="•"/>
            </a:pPr>
            <a:r>
              <a:rPr lang="en-US" sz="1900" dirty="0">
                <a:latin typeface="Arvo" panose="02000000000000000000" pitchFamily="2" charset="77"/>
              </a:rPr>
              <a:t>Can change from Advantage to Original by enrolling in Part D plan</a:t>
            </a:r>
          </a:p>
          <a:p>
            <a:pPr marL="1257300" lvl="2" indent="-342900">
              <a:buFont typeface="Arial" panose="020B0604020202020204" pitchFamily="34" charset="0"/>
              <a:buChar char="•"/>
            </a:pPr>
            <a:r>
              <a:rPr lang="en-US" sz="1900" dirty="0">
                <a:latin typeface="Arvo" panose="02000000000000000000" pitchFamily="2" charset="77"/>
              </a:rPr>
              <a:t>Can no longer change from Original to Advantage outside Open Enrollment</a:t>
            </a:r>
          </a:p>
          <a:p>
            <a:pPr marL="1257300" lvl="2" indent="-342900">
              <a:buFont typeface="Arial" panose="020B0604020202020204" pitchFamily="34" charset="0"/>
              <a:buChar char="•"/>
            </a:pPr>
            <a:r>
              <a:rPr lang="en-US" sz="1900" dirty="0">
                <a:latin typeface="Arvo" panose="02000000000000000000" pitchFamily="2" charset="77"/>
              </a:rPr>
              <a:t>Can only change Advantage plans during MAP SEP or fall Open Enrollment</a:t>
            </a:r>
          </a:p>
        </p:txBody>
      </p:sp>
      <p:pic>
        <p:nvPicPr>
          <p:cNvPr id="12" name="Picture 4">
            <a:extLst>
              <a:ext uri="{FF2B5EF4-FFF2-40B4-BE49-F238E27FC236}">
                <a16:creationId xmlns:a16="http://schemas.microsoft.com/office/drawing/2014/main" id="{904B7203-29F0-ED8D-A83C-5672F1F15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0" r="180"/>
          <a:stretch/>
        </p:blipFill>
        <p:spPr bwMode="auto">
          <a:xfrm>
            <a:off x="7617040" y="-12828"/>
            <a:ext cx="4572572" cy="6870827"/>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10">
            <a:extLst>
              <a:ext uri="{FF2B5EF4-FFF2-40B4-BE49-F238E27FC236}">
                <a16:creationId xmlns:a16="http://schemas.microsoft.com/office/drawing/2014/main" id="{597522A2-4956-480F-0EB3-CF8A7A1A902B}"/>
              </a:ext>
            </a:extLst>
          </p:cNvPr>
          <p:cNvSpPr txBox="1">
            <a:spLocks/>
          </p:cNvSpPr>
          <p:nvPr/>
        </p:nvSpPr>
        <p:spPr>
          <a:xfrm>
            <a:off x="9070375" y="637057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321897-4101-4970-B77E-478C04F83F85}" type="slidenum">
              <a:rPr lang="en-US" sz="1600" smtClean="0">
                <a:solidFill>
                  <a:srgbClr val="482E59"/>
                </a:solidFill>
                <a:latin typeface="Bebas Neue" panose="020B0606020202050201" pitchFamily="34" charset="0"/>
              </a:rPr>
              <a:pPr/>
              <a:t>10</a:t>
            </a:fld>
            <a:endParaRPr lang="en-US" sz="1600" dirty="0">
              <a:solidFill>
                <a:srgbClr val="482E59"/>
              </a:solidFill>
              <a:latin typeface="Bebas Neue" panose="020B0606020202050201" pitchFamily="34" charset="0"/>
            </a:endParaRPr>
          </a:p>
        </p:txBody>
      </p:sp>
    </p:spTree>
    <p:extLst>
      <p:ext uri="{BB962C8B-B14F-4D97-AF65-F5344CB8AC3E}">
        <p14:creationId xmlns:p14="http://schemas.microsoft.com/office/powerpoint/2010/main" val="2970456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82E59"/>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3C1CA2-D38F-19D7-0D99-2257A826FC04}"/>
              </a:ext>
            </a:extLst>
          </p:cNvPr>
          <p:cNvSpPr txBox="1"/>
          <p:nvPr/>
        </p:nvSpPr>
        <p:spPr>
          <a:xfrm>
            <a:off x="1769397" y="2126448"/>
            <a:ext cx="10422603" cy="2308324"/>
          </a:xfrm>
          <a:prstGeom prst="rect">
            <a:avLst/>
          </a:prstGeom>
          <a:noFill/>
        </p:spPr>
        <p:txBody>
          <a:bodyPr wrap="square" rtlCol="0">
            <a:spAutoFit/>
          </a:bodyPr>
          <a:lstStyle/>
          <a:p>
            <a:r>
              <a:rPr lang="en-US" sz="7200" dirty="0">
                <a:solidFill>
                  <a:schemeClr val="bg1"/>
                </a:solidFill>
                <a:latin typeface="Bebas Neue" panose="020B0606020202050201" pitchFamily="34" charset="77"/>
              </a:rPr>
              <a:t>What Beneficiaries Can Do </a:t>
            </a:r>
          </a:p>
          <a:p>
            <a:r>
              <a:rPr lang="en-US" sz="7200" dirty="0">
                <a:solidFill>
                  <a:schemeClr val="bg1"/>
                </a:solidFill>
                <a:latin typeface="Bebas Neue" panose="020B0606020202050201" pitchFamily="34" charset="77"/>
              </a:rPr>
              <a:t>During Open Enrollment</a:t>
            </a:r>
          </a:p>
        </p:txBody>
      </p:sp>
      <p:sp>
        <p:nvSpPr>
          <p:cNvPr id="6" name="Rectangle 5">
            <a:extLst>
              <a:ext uri="{FF2B5EF4-FFF2-40B4-BE49-F238E27FC236}">
                <a16:creationId xmlns:a16="http://schemas.microsoft.com/office/drawing/2014/main" id="{283E1CA1-5DB4-A441-B55A-0642CA603B7C}"/>
              </a:ext>
            </a:extLst>
          </p:cNvPr>
          <p:cNvSpPr/>
          <p:nvPr/>
        </p:nvSpPr>
        <p:spPr>
          <a:xfrm>
            <a:off x="1896907" y="4570977"/>
            <a:ext cx="4609321" cy="45719"/>
          </a:xfrm>
          <a:prstGeom prst="rect">
            <a:avLst/>
          </a:prstGeom>
          <a:solidFill>
            <a:srgbClr val="FAB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vo" panose="02000000000000000000" pitchFamily="2" charset="77"/>
            </a:endParaRPr>
          </a:p>
        </p:txBody>
      </p:sp>
      <p:pic>
        <p:nvPicPr>
          <p:cNvPr id="7" name="Picture 6" descr="A blue arrows on a black background&#10;&#10;Description automatically generated">
            <a:extLst>
              <a:ext uri="{FF2B5EF4-FFF2-40B4-BE49-F238E27FC236}">
                <a16:creationId xmlns:a16="http://schemas.microsoft.com/office/drawing/2014/main" id="{CBDE1F1B-0394-972A-2B65-5816575B112E}"/>
              </a:ext>
            </a:extLst>
          </p:cNvPr>
          <p:cNvPicPr>
            <a:picLocks noChangeAspect="1"/>
          </p:cNvPicPr>
          <p:nvPr/>
        </p:nvPicPr>
        <p:blipFill>
          <a:blip r:embed="rId2">
            <a:biLevel thresh="50000"/>
            <a:extLst>
              <a:ext uri="{28A0092B-C50C-407E-A947-70E740481C1C}">
                <a14:useLocalDpi xmlns:a14="http://schemas.microsoft.com/office/drawing/2010/main"/>
              </a:ext>
            </a:extLst>
          </a:blip>
          <a:stretch>
            <a:fillRect/>
          </a:stretch>
        </p:blipFill>
        <p:spPr>
          <a:xfrm rot="16200000">
            <a:off x="116003" y="1608816"/>
            <a:ext cx="2164341" cy="2164341"/>
          </a:xfrm>
          <a:prstGeom prst="rect">
            <a:avLst/>
          </a:prstGeom>
        </p:spPr>
      </p:pic>
    </p:spTree>
    <p:extLst>
      <p:ext uri="{BB962C8B-B14F-4D97-AF65-F5344CB8AC3E}">
        <p14:creationId xmlns:p14="http://schemas.microsoft.com/office/powerpoint/2010/main" val="3757453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93000328-6007-25C9-85E7-9CA837193C19}"/>
              </a:ext>
            </a:extLst>
          </p:cNvPr>
          <p:cNvSpPr txBox="1">
            <a:spLocks/>
          </p:cNvSpPr>
          <p:nvPr/>
        </p:nvSpPr>
        <p:spPr>
          <a:xfrm>
            <a:off x="2239683" y="768536"/>
            <a:ext cx="9208246" cy="542521"/>
          </a:xfrm>
          <a:prstGeom prst="rect">
            <a:avLst/>
          </a:prstGeom>
          <a:noFill/>
        </p:spPr>
        <p:txBody>
          <a:bodyPr vert="horz" wrap="square" lIns="91440" tIns="45720" rIns="91440" bIns="45720" rtlCol="0" anchor="t">
            <a:spAutoFit/>
          </a:bodyPr>
          <a:lstStyle>
            <a:lvl1pPr algn="l" defTabSz="914400" rtl="0" eaLnBrk="1" latinLnBrk="0" hangingPunct="1">
              <a:lnSpc>
                <a:spcPct val="90000"/>
              </a:lnSpc>
              <a:spcBef>
                <a:spcPct val="0"/>
              </a:spcBef>
              <a:buNone/>
              <a:defRPr sz="3200" b="1" kern="1200">
                <a:solidFill>
                  <a:srgbClr val="482E59"/>
                </a:solidFill>
                <a:latin typeface="Arvo" panose="02000000000000000000" pitchFamily="2" charset="0"/>
                <a:ea typeface="+mj-ea"/>
                <a:cs typeface="+mj-cs"/>
              </a:defRPr>
            </a:lvl1pPr>
          </a:lstStyle>
          <a:p>
            <a:r>
              <a:rPr lang="en-US" b="0" dirty="0">
                <a:latin typeface="Bebas Neue" panose="020B0606020202050201" pitchFamily="34" charset="0"/>
              </a:rPr>
              <a:t>Prepare for Open Enrollment</a:t>
            </a:r>
            <a:endParaRPr lang="en-US" dirty="0"/>
          </a:p>
        </p:txBody>
      </p:sp>
      <p:sp>
        <p:nvSpPr>
          <p:cNvPr id="11" name="TextBox 10">
            <a:extLst>
              <a:ext uri="{FF2B5EF4-FFF2-40B4-BE49-F238E27FC236}">
                <a16:creationId xmlns:a16="http://schemas.microsoft.com/office/drawing/2014/main" id="{0A79904B-719E-AC7F-75DD-75A5104EA860}"/>
              </a:ext>
            </a:extLst>
          </p:cNvPr>
          <p:cNvSpPr txBox="1"/>
          <p:nvPr/>
        </p:nvSpPr>
        <p:spPr>
          <a:xfrm>
            <a:off x="1788459" y="2092421"/>
            <a:ext cx="5325035" cy="3785652"/>
          </a:xfrm>
          <a:prstGeom prst="rect">
            <a:avLst/>
          </a:prstGeom>
          <a:noFill/>
        </p:spPr>
        <p:txBody>
          <a:bodyPr wrap="square" lIns="91440" tIns="45720" rIns="91440" bIns="45720" rtlCol="0" anchor="t">
            <a:spAutoFit/>
          </a:bodyPr>
          <a:lstStyle/>
          <a:p>
            <a:pPr marL="800100" lvl="1" indent="-342900">
              <a:buFont typeface="Arial" panose="020B0604020202020204" pitchFamily="34" charset="0"/>
              <a:buChar char="•"/>
            </a:pPr>
            <a:r>
              <a:rPr lang="en-US" sz="2000" dirty="0">
                <a:latin typeface="Arvo" panose="02000000000000000000" pitchFamily="2" charset="77"/>
              </a:rPr>
              <a:t>Carefully review current plan</a:t>
            </a:r>
          </a:p>
          <a:p>
            <a:pPr marL="800100" lvl="1" indent="-342900">
              <a:buFont typeface="Arial" panose="020B0604020202020204" pitchFamily="34" charset="0"/>
              <a:buChar char="•"/>
            </a:pPr>
            <a:r>
              <a:rPr lang="en-US" sz="2000" dirty="0">
                <a:latin typeface="Arvo" panose="02000000000000000000" pitchFamily="2" charset="77"/>
              </a:rPr>
              <a:t>Read Annual Notice of Change (ANOC) and/or Evidence of Coverage (EOC)</a:t>
            </a:r>
          </a:p>
          <a:p>
            <a:pPr marL="800100" lvl="1" indent="-342900">
              <a:buFont typeface="Arial" panose="020B0604020202020204" pitchFamily="34" charset="0"/>
              <a:buChar char="•"/>
            </a:pPr>
            <a:r>
              <a:rPr lang="en-US" sz="2000" dirty="0">
                <a:latin typeface="Arvo" panose="02000000000000000000" pitchFamily="2" charset="77"/>
              </a:rPr>
              <a:t>Think about changes to your health in the past year and your upcoming health needs</a:t>
            </a:r>
          </a:p>
          <a:p>
            <a:pPr marL="800100" lvl="1" indent="-342900">
              <a:buFont typeface="Arial" panose="020B0604020202020204" pitchFamily="34" charset="0"/>
              <a:buChar char="•"/>
            </a:pPr>
            <a:r>
              <a:rPr lang="en-US" sz="2000" dirty="0">
                <a:latin typeface="Arvo" panose="02000000000000000000" pitchFamily="2" charset="77"/>
              </a:rPr>
              <a:t>Explore plans using Plan Finder on </a:t>
            </a:r>
            <a:r>
              <a:rPr lang="en-US" sz="2000" dirty="0" err="1">
                <a:latin typeface="Arvo" panose="02000000000000000000" pitchFamily="2" charset="77"/>
              </a:rPr>
              <a:t>Medicare.gov</a:t>
            </a:r>
            <a:r>
              <a:rPr lang="en-US" sz="2000" dirty="0">
                <a:latin typeface="Arvo" panose="02000000000000000000" pitchFamily="2" charset="77"/>
              </a:rPr>
              <a:t> website</a:t>
            </a:r>
          </a:p>
          <a:p>
            <a:pPr marL="800100" lvl="1" indent="-342900">
              <a:buFont typeface="Arial" panose="020B0604020202020204" pitchFamily="34" charset="0"/>
              <a:buChar char="•"/>
            </a:pPr>
            <a:r>
              <a:rPr lang="en-US" sz="2000" dirty="0">
                <a:latin typeface="Arvo" panose="02000000000000000000" pitchFamily="2" charset="77"/>
              </a:rPr>
              <a:t>Call the ADRC at </a:t>
            </a:r>
            <a:r>
              <a:rPr lang="en-US" sz="2000" b="1" dirty="0">
                <a:latin typeface="Arvo" panose="02000000000000000000" pitchFamily="2" charset="77"/>
              </a:rPr>
              <a:t>1-800-432-2080</a:t>
            </a:r>
            <a:r>
              <a:rPr lang="en-US" sz="2000" dirty="0">
                <a:latin typeface="Arvo" panose="02000000000000000000" pitchFamily="2" charset="77"/>
              </a:rPr>
              <a:t> for information and assistance</a:t>
            </a:r>
          </a:p>
          <a:p>
            <a:pPr lvl="1"/>
            <a:endParaRPr lang="en-US" sz="2000" dirty="0">
              <a:latin typeface="Arvo" panose="02000000000000000000" pitchFamily="2" charset="77"/>
            </a:endParaRPr>
          </a:p>
        </p:txBody>
      </p:sp>
      <p:pic>
        <p:nvPicPr>
          <p:cNvPr id="12" name="Picture 4">
            <a:extLst>
              <a:ext uri="{FF2B5EF4-FFF2-40B4-BE49-F238E27FC236}">
                <a16:creationId xmlns:a16="http://schemas.microsoft.com/office/drawing/2014/main" id="{904B7203-29F0-ED8D-A83C-5672F1F15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830" r="27830"/>
          <a:stretch/>
        </p:blipFill>
        <p:spPr bwMode="auto">
          <a:xfrm>
            <a:off x="7617040" y="-12828"/>
            <a:ext cx="4572572" cy="6870827"/>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10">
            <a:extLst>
              <a:ext uri="{FF2B5EF4-FFF2-40B4-BE49-F238E27FC236}">
                <a16:creationId xmlns:a16="http://schemas.microsoft.com/office/drawing/2014/main" id="{597522A2-4956-480F-0EB3-CF8A7A1A902B}"/>
              </a:ext>
            </a:extLst>
          </p:cNvPr>
          <p:cNvSpPr txBox="1">
            <a:spLocks/>
          </p:cNvSpPr>
          <p:nvPr/>
        </p:nvSpPr>
        <p:spPr>
          <a:xfrm>
            <a:off x="9070375" y="637057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321897-4101-4970-B77E-478C04F83F85}" type="slidenum">
              <a:rPr lang="en-US" sz="1600" smtClean="0">
                <a:solidFill>
                  <a:srgbClr val="482E59"/>
                </a:solidFill>
                <a:latin typeface="Bebas Neue" panose="020B0606020202050201" pitchFamily="34" charset="0"/>
              </a:rPr>
              <a:pPr/>
              <a:t>12</a:t>
            </a:fld>
            <a:endParaRPr lang="en-US" sz="1600" dirty="0">
              <a:solidFill>
                <a:srgbClr val="482E59"/>
              </a:solidFill>
              <a:latin typeface="Bebas Neue" panose="020B0606020202050201" pitchFamily="34" charset="0"/>
            </a:endParaRPr>
          </a:p>
        </p:txBody>
      </p:sp>
    </p:spTree>
    <p:extLst>
      <p:ext uri="{BB962C8B-B14F-4D97-AF65-F5344CB8AC3E}">
        <p14:creationId xmlns:p14="http://schemas.microsoft.com/office/powerpoint/2010/main" val="2825300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93000328-6007-25C9-85E7-9CA837193C19}"/>
              </a:ext>
            </a:extLst>
          </p:cNvPr>
          <p:cNvSpPr txBox="1">
            <a:spLocks/>
          </p:cNvSpPr>
          <p:nvPr/>
        </p:nvSpPr>
        <p:spPr>
          <a:xfrm>
            <a:off x="2239683" y="768536"/>
            <a:ext cx="9208246" cy="542521"/>
          </a:xfrm>
          <a:prstGeom prst="rect">
            <a:avLst/>
          </a:prstGeom>
          <a:noFill/>
        </p:spPr>
        <p:txBody>
          <a:bodyPr vert="horz" wrap="square" lIns="91440" tIns="45720" rIns="91440" bIns="45720" rtlCol="0" anchor="t">
            <a:spAutoFit/>
          </a:bodyPr>
          <a:lstStyle>
            <a:lvl1pPr algn="l" defTabSz="914400" rtl="0" eaLnBrk="1" latinLnBrk="0" hangingPunct="1">
              <a:lnSpc>
                <a:spcPct val="90000"/>
              </a:lnSpc>
              <a:spcBef>
                <a:spcPct val="0"/>
              </a:spcBef>
              <a:buNone/>
              <a:defRPr sz="3200" b="1" kern="1200">
                <a:solidFill>
                  <a:srgbClr val="482E59"/>
                </a:solidFill>
                <a:latin typeface="Arvo" panose="02000000000000000000" pitchFamily="2" charset="0"/>
                <a:ea typeface="+mj-ea"/>
                <a:cs typeface="+mj-cs"/>
              </a:defRPr>
            </a:lvl1pPr>
          </a:lstStyle>
          <a:p>
            <a:r>
              <a:rPr lang="en-US" b="0" dirty="0">
                <a:latin typeface="Bebas Neue" panose="020B0606020202050201" pitchFamily="34" charset="0"/>
              </a:rPr>
              <a:t>During Open Enrollment - Options</a:t>
            </a:r>
            <a:endParaRPr lang="en-US" dirty="0"/>
          </a:p>
        </p:txBody>
      </p:sp>
      <p:sp>
        <p:nvSpPr>
          <p:cNvPr id="11" name="TextBox 10">
            <a:extLst>
              <a:ext uri="{FF2B5EF4-FFF2-40B4-BE49-F238E27FC236}">
                <a16:creationId xmlns:a16="http://schemas.microsoft.com/office/drawing/2014/main" id="{0A79904B-719E-AC7F-75DD-75A5104EA860}"/>
              </a:ext>
            </a:extLst>
          </p:cNvPr>
          <p:cNvSpPr txBox="1"/>
          <p:nvPr/>
        </p:nvSpPr>
        <p:spPr>
          <a:xfrm>
            <a:off x="2239683" y="1569907"/>
            <a:ext cx="10025116" cy="5454891"/>
          </a:xfrm>
          <a:prstGeom prst="rect">
            <a:avLst/>
          </a:prstGeom>
          <a:noFill/>
        </p:spPr>
        <p:txBody>
          <a:bodyPr wrap="square" lIns="91440" tIns="45720" rIns="91440" bIns="45720" rtlCol="0" anchor="t">
            <a:spAutoFit/>
          </a:bodyPr>
          <a:lstStyle/>
          <a:p>
            <a:pPr marL="285750" indent="-285750" algn="l">
              <a:lnSpc>
                <a:spcPct val="150000"/>
              </a:lnSpc>
              <a:buFont typeface="Arial" panose="020B0604020202020204" pitchFamily="34" charset="0"/>
              <a:buChar char="•"/>
            </a:pPr>
            <a:r>
              <a:rPr lang="en-US" dirty="0">
                <a:latin typeface="Arvo" panose="02000000000000000000" pitchFamily="2" charset="77"/>
              </a:rPr>
              <a:t>Change from Original Medicare to a Medicare Advantage Plan. </a:t>
            </a:r>
          </a:p>
          <a:p>
            <a:pPr marL="285750" indent="-285750" algn="l">
              <a:lnSpc>
                <a:spcPct val="150000"/>
              </a:lnSpc>
              <a:buFont typeface="Arial" panose="020B0604020202020204" pitchFamily="34" charset="0"/>
              <a:buChar char="•"/>
            </a:pPr>
            <a:r>
              <a:rPr lang="en-US" dirty="0">
                <a:latin typeface="Arvo" panose="02000000000000000000" pitchFamily="2" charset="77"/>
              </a:rPr>
              <a:t>Change from a Medicare Advantage Plan back to Original Medicare. </a:t>
            </a:r>
          </a:p>
          <a:p>
            <a:pPr marL="285750" indent="-285750" algn="l">
              <a:lnSpc>
                <a:spcPct val="150000"/>
              </a:lnSpc>
              <a:buFont typeface="Arial" panose="020B0604020202020204" pitchFamily="34" charset="0"/>
              <a:buChar char="•"/>
            </a:pPr>
            <a:r>
              <a:rPr lang="en-US" dirty="0">
                <a:latin typeface="Arvo" panose="02000000000000000000" pitchFamily="2" charset="77"/>
              </a:rPr>
              <a:t>Switch from one Medicare Advantage Plan to another Medicare Advantage Plan. </a:t>
            </a:r>
          </a:p>
          <a:p>
            <a:pPr marL="285750" indent="-285750" algn="l">
              <a:lnSpc>
                <a:spcPct val="150000"/>
              </a:lnSpc>
              <a:buFont typeface="Arial" panose="020B0604020202020204" pitchFamily="34" charset="0"/>
              <a:buChar char="•"/>
            </a:pPr>
            <a:r>
              <a:rPr lang="en-US" dirty="0">
                <a:latin typeface="Arvo" panose="02000000000000000000" pitchFamily="2" charset="77"/>
              </a:rPr>
              <a:t>Switch from a Medicare Advantage Plan that doesn’t offer drug coverage to a Medicare Advantage Plan that offers drug coverage. </a:t>
            </a:r>
          </a:p>
          <a:p>
            <a:pPr marL="285750" indent="-285750" algn="l">
              <a:lnSpc>
                <a:spcPct val="150000"/>
              </a:lnSpc>
              <a:buFont typeface="Arial" panose="020B0604020202020204" pitchFamily="34" charset="0"/>
              <a:buChar char="•"/>
            </a:pPr>
            <a:r>
              <a:rPr lang="en-US" dirty="0">
                <a:latin typeface="Arvo" panose="02000000000000000000" pitchFamily="2" charset="77"/>
              </a:rPr>
              <a:t>Switch from a Medicare Advantage Plan that offers drug coverage to a Medicare Advantage Plan that does not offer drug coverage. </a:t>
            </a:r>
          </a:p>
          <a:p>
            <a:pPr marL="285750" indent="-285750" algn="l">
              <a:lnSpc>
                <a:spcPct val="150000"/>
              </a:lnSpc>
              <a:buFont typeface="Arial" panose="020B0604020202020204" pitchFamily="34" charset="0"/>
              <a:buChar char="•"/>
            </a:pPr>
            <a:r>
              <a:rPr lang="en-US" dirty="0">
                <a:latin typeface="Arvo" panose="02000000000000000000" pitchFamily="2" charset="77"/>
              </a:rPr>
              <a:t>Join a Medicare Prescription Drug Plan. </a:t>
            </a:r>
          </a:p>
          <a:p>
            <a:pPr marL="285750" indent="-285750" algn="l">
              <a:lnSpc>
                <a:spcPct val="150000"/>
              </a:lnSpc>
              <a:buFont typeface="Arial" panose="020B0604020202020204" pitchFamily="34" charset="0"/>
              <a:buChar char="•"/>
            </a:pPr>
            <a:r>
              <a:rPr lang="en-US" dirty="0">
                <a:latin typeface="Arvo" panose="02000000000000000000" pitchFamily="2" charset="77"/>
              </a:rPr>
              <a:t>Switch from one Medicare Prescription Drug Plan to another Medicare Prescription Drug Plan. </a:t>
            </a:r>
          </a:p>
          <a:p>
            <a:pPr marL="285750" indent="-285750" algn="l">
              <a:lnSpc>
                <a:spcPct val="150000"/>
              </a:lnSpc>
              <a:buFont typeface="Arial" panose="020B0604020202020204" pitchFamily="34" charset="0"/>
              <a:buChar char="•"/>
            </a:pPr>
            <a:r>
              <a:rPr lang="en-US" dirty="0">
                <a:latin typeface="Arvo" panose="02000000000000000000" pitchFamily="2" charset="77"/>
              </a:rPr>
              <a:t>Discontinue Medicare prescription drug coverage completely. </a:t>
            </a:r>
          </a:p>
          <a:p>
            <a:pPr marL="285750" indent="-285750" algn="l">
              <a:lnSpc>
                <a:spcPct val="150000"/>
              </a:lnSpc>
              <a:buFont typeface="Arial" panose="020B0604020202020204" pitchFamily="34" charset="0"/>
              <a:buChar char="•"/>
            </a:pPr>
            <a:endParaRPr lang="en-US" dirty="0">
              <a:latin typeface="Arvo" panose="02000000000000000000" pitchFamily="2" charset="77"/>
            </a:endParaRPr>
          </a:p>
          <a:p>
            <a:pPr marL="285750" marR="0" lvl="0" indent="-285750" algn="l" defTabSz="914400" rtl="0" eaLnBrk="1" fontAlgn="auto" latinLnBrk="0" hangingPunct="1">
              <a:lnSpc>
                <a:spcPct val="150000"/>
              </a:lnSpc>
              <a:spcBef>
                <a:spcPct val="20000"/>
              </a:spcBef>
              <a:spcAft>
                <a:spcPts val="0"/>
              </a:spcAft>
              <a:buClr>
                <a:schemeClr val="accent1"/>
              </a:buClr>
              <a:buSzPct val="85000"/>
              <a:buFont typeface="Arial" panose="020B0604020202020204" pitchFamily="34" charset="0"/>
              <a:buChar char="•"/>
              <a:tabLst/>
              <a:defRPr/>
            </a:pPr>
            <a:endParaRPr kumimoji="0" lang="en-US" sz="1600" b="0" i="0" u="none" strike="noStrike" kern="1200" cap="none" spc="0" normalizeH="0" baseline="0" noProof="0" dirty="0">
              <a:ln>
                <a:noFill/>
              </a:ln>
              <a:solidFill>
                <a:schemeClr val="tx1"/>
              </a:solidFill>
              <a:effectLst/>
              <a:uLnTx/>
              <a:uFillTx/>
              <a:latin typeface="Arvo" panose="02000000000000000000" pitchFamily="2" charset="77"/>
            </a:endParaRPr>
          </a:p>
        </p:txBody>
      </p:sp>
      <p:sp>
        <p:nvSpPr>
          <p:cNvPr id="13" name="Slide Number Placeholder 10">
            <a:extLst>
              <a:ext uri="{FF2B5EF4-FFF2-40B4-BE49-F238E27FC236}">
                <a16:creationId xmlns:a16="http://schemas.microsoft.com/office/drawing/2014/main" id="{597522A2-4956-480F-0EB3-CF8A7A1A902B}"/>
              </a:ext>
            </a:extLst>
          </p:cNvPr>
          <p:cNvSpPr txBox="1">
            <a:spLocks/>
          </p:cNvSpPr>
          <p:nvPr/>
        </p:nvSpPr>
        <p:spPr>
          <a:xfrm>
            <a:off x="9070375" y="637057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321897-4101-4970-B77E-478C04F83F85}" type="slidenum">
              <a:rPr lang="en-US" sz="1600" smtClean="0">
                <a:solidFill>
                  <a:srgbClr val="482E59"/>
                </a:solidFill>
                <a:latin typeface="Bebas Neue" panose="020B0606020202050201" pitchFamily="34" charset="0"/>
              </a:rPr>
              <a:pPr/>
              <a:t>13</a:t>
            </a:fld>
            <a:endParaRPr lang="en-US" sz="1600" dirty="0">
              <a:solidFill>
                <a:srgbClr val="482E59"/>
              </a:solidFill>
              <a:latin typeface="Bebas Neue" panose="020B0606020202050201" pitchFamily="34" charset="0"/>
            </a:endParaRPr>
          </a:p>
        </p:txBody>
      </p:sp>
    </p:spTree>
    <p:extLst>
      <p:ext uri="{BB962C8B-B14F-4D97-AF65-F5344CB8AC3E}">
        <p14:creationId xmlns:p14="http://schemas.microsoft.com/office/powerpoint/2010/main" val="1224901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and white pattern&#10;&#10;Description automatically generated">
            <a:extLst>
              <a:ext uri="{FF2B5EF4-FFF2-40B4-BE49-F238E27FC236}">
                <a16:creationId xmlns:a16="http://schemas.microsoft.com/office/drawing/2014/main" id="{D3F179EC-F469-CFBB-7A40-0EAD7D49AE0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6301" y="0"/>
            <a:ext cx="6235700" cy="6858000"/>
          </a:xfrm>
          <a:prstGeom prst="rect">
            <a:avLst/>
          </a:prstGeom>
        </p:spPr>
      </p:pic>
      <p:sp>
        <p:nvSpPr>
          <p:cNvPr id="7" name="Title 6">
            <a:extLst>
              <a:ext uri="{FF2B5EF4-FFF2-40B4-BE49-F238E27FC236}">
                <a16:creationId xmlns:a16="http://schemas.microsoft.com/office/drawing/2014/main" id="{B57A99C2-5F73-0020-E51B-940E1A6EBAFA}"/>
              </a:ext>
            </a:extLst>
          </p:cNvPr>
          <p:cNvSpPr txBox="1">
            <a:spLocks noGrp="1"/>
          </p:cNvSpPr>
          <p:nvPr>
            <p:ph type="title"/>
          </p:nvPr>
        </p:nvSpPr>
        <p:spPr>
          <a:xfrm>
            <a:off x="7458823" y="2618919"/>
            <a:ext cx="4456579" cy="1865126"/>
          </a:xfrm>
          <a:prstGeom prst="rect">
            <a:avLst/>
          </a:prstGeom>
          <a:noFill/>
        </p:spPr>
        <p:txBody>
          <a:bodyPr wrap="square" lIns="91440" tIns="45720" rIns="91440" bIns="45720" rtlCol="0" anchor="t">
            <a:spAutoFit/>
          </a:bodyPr>
          <a:lstStyle/>
          <a:p>
            <a:r>
              <a:rPr lang="en-US" sz="3200" b="1" dirty="0"/>
              <a:t>Visit </a:t>
            </a:r>
            <a:r>
              <a:rPr lang="en-US" sz="3200" b="1" u="sng" dirty="0" err="1"/>
              <a:t>www.medicare.gov</a:t>
            </a:r>
            <a:r>
              <a:rPr lang="en-US" sz="3200" b="1" u="sng" dirty="0"/>
              <a:t> </a:t>
            </a:r>
            <a:r>
              <a:rPr lang="en-US" sz="3200" b="1" dirty="0"/>
              <a:t>and Select </a:t>
            </a:r>
            <a:br>
              <a:rPr lang="en-US" sz="3200" b="1" dirty="0"/>
            </a:br>
            <a:r>
              <a:rPr lang="en-US" sz="3200" b="1" dirty="0"/>
              <a:t>“Find Plans Now”</a:t>
            </a:r>
          </a:p>
        </p:txBody>
      </p:sp>
      <p:sp>
        <p:nvSpPr>
          <p:cNvPr id="2" name="Slide Number Placeholder 10">
            <a:extLst>
              <a:ext uri="{FF2B5EF4-FFF2-40B4-BE49-F238E27FC236}">
                <a16:creationId xmlns:a16="http://schemas.microsoft.com/office/drawing/2014/main" id="{643E3391-EFC5-805D-46F1-5F8CEDE975EC}"/>
              </a:ext>
            </a:extLst>
          </p:cNvPr>
          <p:cNvSpPr txBox="1">
            <a:spLocks/>
          </p:cNvSpPr>
          <p:nvPr/>
        </p:nvSpPr>
        <p:spPr>
          <a:xfrm>
            <a:off x="9070375" y="637057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321897-4101-4970-B77E-478C04F83F85}" type="slidenum">
              <a:rPr lang="en-US" sz="1600" smtClean="0">
                <a:solidFill>
                  <a:schemeClr val="bg1"/>
                </a:solidFill>
                <a:latin typeface="Bebas Neue" panose="020B0606020202050201" pitchFamily="34" charset="0"/>
              </a:rPr>
              <a:pPr/>
              <a:t>14</a:t>
            </a:fld>
            <a:endParaRPr lang="en-US" sz="1600" dirty="0">
              <a:solidFill>
                <a:schemeClr val="bg1"/>
              </a:solidFill>
              <a:latin typeface="Bebas Neue" panose="020B0606020202050201" pitchFamily="34" charset="0"/>
            </a:endParaRPr>
          </a:p>
        </p:txBody>
      </p:sp>
      <p:pic>
        <p:nvPicPr>
          <p:cNvPr id="3" name="Picture 2">
            <a:extLst>
              <a:ext uri="{FF2B5EF4-FFF2-40B4-BE49-F238E27FC236}">
                <a16:creationId xmlns:a16="http://schemas.microsoft.com/office/drawing/2014/main" id="{31A862E5-46AD-DF6C-966D-F1316E38DAC4}"/>
              </a:ext>
            </a:extLst>
          </p:cNvPr>
          <p:cNvPicPr>
            <a:picLocks noChangeAspect="1"/>
          </p:cNvPicPr>
          <p:nvPr/>
        </p:nvPicPr>
        <p:blipFill>
          <a:blip r:embed="rId4"/>
          <a:srcRect l="4016" r="9046" b="4334"/>
          <a:stretch/>
        </p:blipFill>
        <p:spPr>
          <a:xfrm>
            <a:off x="276598" y="1189584"/>
            <a:ext cx="6865057" cy="4478829"/>
          </a:xfrm>
          <a:prstGeom prst="rect">
            <a:avLst/>
          </a:prstGeom>
          <a:effectLst>
            <a:outerShdw blurRad="332510" dist="38100" dir="2700000" sx="102816" sy="102816" algn="tl" rotWithShape="0">
              <a:prstClr val="black">
                <a:alpha val="25272"/>
              </a:prstClr>
            </a:outerShdw>
          </a:effectLst>
        </p:spPr>
      </p:pic>
    </p:spTree>
    <p:extLst>
      <p:ext uri="{BB962C8B-B14F-4D97-AF65-F5344CB8AC3E}">
        <p14:creationId xmlns:p14="http://schemas.microsoft.com/office/powerpoint/2010/main" val="1751311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and white pattern&#10;&#10;Description automatically generated">
            <a:extLst>
              <a:ext uri="{FF2B5EF4-FFF2-40B4-BE49-F238E27FC236}">
                <a16:creationId xmlns:a16="http://schemas.microsoft.com/office/drawing/2014/main" id="{D3F179EC-F469-CFBB-7A40-0EAD7D49AE0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6301" y="0"/>
            <a:ext cx="6235700" cy="6858000"/>
          </a:xfrm>
          <a:prstGeom prst="rect">
            <a:avLst/>
          </a:prstGeom>
        </p:spPr>
      </p:pic>
      <p:sp>
        <p:nvSpPr>
          <p:cNvPr id="7" name="Title 6">
            <a:extLst>
              <a:ext uri="{FF2B5EF4-FFF2-40B4-BE49-F238E27FC236}">
                <a16:creationId xmlns:a16="http://schemas.microsoft.com/office/drawing/2014/main" id="{B57A99C2-5F73-0020-E51B-940E1A6EBAFA}"/>
              </a:ext>
            </a:extLst>
          </p:cNvPr>
          <p:cNvSpPr txBox="1">
            <a:spLocks noGrp="1"/>
          </p:cNvSpPr>
          <p:nvPr>
            <p:ph type="title"/>
          </p:nvPr>
        </p:nvSpPr>
        <p:spPr>
          <a:xfrm>
            <a:off x="7735421" y="2805158"/>
            <a:ext cx="4456579" cy="1421928"/>
          </a:xfrm>
          <a:prstGeom prst="rect">
            <a:avLst/>
          </a:prstGeom>
          <a:noFill/>
        </p:spPr>
        <p:txBody>
          <a:bodyPr wrap="square" lIns="91440" tIns="45720" rIns="91440" bIns="45720" rtlCol="0" anchor="t">
            <a:spAutoFit/>
          </a:bodyPr>
          <a:lstStyle/>
          <a:p>
            <a:r>
              <a:rPr lang="en-US" sz="3200" b="1" dirty="0"/>
              <a:t>Compare Plan Information </a:t>
            </a:r>
            <a:br>
              <a:rPr lang="en-US" sz="3200" b="1" dirty="0"/>
            </a:br>
            <a:r>
              <a:rPr lang="en-US" sz="3200" b="1" dirty="0"/>
              <a:t>Side-By-Side</a:t>
            </a:r>
          </a:p>
        </p:txBody>
      </p:sp>
      <p:sp>
        <p:nvSpPr>
          <p:cNvPr id="2" name="Slide Number Placeholder 10">
            <a:extLst>
              <a:ext uri="{FF2B5EF4-FFF2-40B4-BE49-F238E27FC236}">
                <a16:creationId xmlns:a16="http://schemas.microsoft.com/office/drawing/2014/main" id="{643E3391-EFC5-805D-46F1-5F8CEDE975EC}"/>
              </a:ext>
            </a:extLst>
          </p:cNvPr>
          <p:cNvSpPr txBox="1">
            <a:spLocks/>
          </p:cNvSpPr>
          <p:nvPr/>
        </p:nvSpPr>
        <p:spPr>
          <a:xfrm>
            <a:off x="9070375" y="637057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321897-4101-4970-B77E-478C04F83F85}" type="slidenum">
              <a:rPr lang="en-US" sz="1600" smtClean="0">
                <a:solidFill>
                  <a:schemeClr val="bg1"/>
                </a:solidFill>
                <a:latin typeface="Bebas Neue" panose="020B0606020202050201" pitchFamily="34" charset="0"/>
              </a:rPr>
              <a:pPr/>
              <a:t>15</a:t>
            </a:fld>
            <a:endParaRPr lang="en-US" sz="1600" dirty="0">
              <a:solidFill>
                <a:schemeClr val="bg1"/>
              </a:solidFill>
              <a:latin typeface="Bebas Neue" panose="020B0606020202050201" pitchFamily="34" charset="0"/>
            </a:endParaRPr>
          </a:p>
        </p:txBody>
      </p:sp>
      <p:grpSp>
        <p:nvGrpSpPr>
          <p:cNvPr id="8" name="Group 7">
            <a:extLst>
              <a:ext uri="{FF2B5EF4-FFF2-40B4-BE49-F238E27FC236}">
                <a16:creationId xmlns:a16="http://schemas.microsoft.com/office/drawing/2014/main" id="{3E0C0085-7572-197C-4B8B-1D98C7A7C90B}"/>
              </a:ext>
            </a:extLst>
          </p:cNvPr>
          <p:cNvGrpSpPr/>
          <p:nvPr/>
        </p:nvGrpSpPr>
        <p:grpSpPr>
          <a:xfrm>
            <a:off x="276599" y="1652723"/>
            <a:ext cx="6821342" cy="3726799"/>
            <a:chOff x="276599" y="1771476"/>
            <a:chExt cx="6821342" cy="3726799"/>
          </a:xfrm>
        </p:grpSpPr>
        <p:pic>
          <p:nvPicPr>
            <p:cNvPr id="4" name="Picture 3">
              <a:extLst>
                <a:ext uri="{FF2B5EF4-FFF2-40B4-BE49-F238E27FC236}">
                  <a16:creationId xmlns:a16="http://schemas.microsoft.com/office/drawing/2014/main" id="{E382EA89-59DA-4355-EDEC-93114EB25E99}"/>
                </a:ext>
              </a:extLst>
            </p:cNvPr>
            <p:cNvPicPr>
              <a:picLocks noChangeAspect="1"/>
            </p:cNvPicPr>
            <p:nvPr/>
          </p:nvPicPr>
          <p:blipFill>
            <a:blip r:embed="rId4"/>
            <a:stretch>
              <a:fillRect/>
            </a:stretch>
          </p:blipFill>
          <p:spPr>
            <a:xfrm>
              <a:off x="276599" y="1771476"/>
              <a:ext cx="6821342" cy="3726799"/>
            </a:xfrm>
            <a:prstGeom prst="rect">
              <a:avLst/>
            </a:prstGeom>
            <a:effectLst>
              <a:outerShdw blurRad="332510" dist="38100" dir="2700000" sx="102816" sy="102816" algn="tl" rotWithShape="0">
                <a:prstClr val="black">
                  <a:alpha val="25272"/>
                </a:prstClr>
              </a:outerShdw>
            </a:effectLst>
          </p:spPr>
        </p:pic>
        <p:sp>
          <p:nvSpPr>
            <p:cNvPr id="5" name="Rectangle 4">
              <a:extLst>
                <a:ext uri="{FF2B5EF4-FFF2-40B4-BE49-F238E27FC236}">
                  <a16:creationId xmlns:a16="http://schemas.microsoft.com/office/drawing/2014/main" id="{2662C146-A51D-4A17-21B7-EAA98E03FE3D}"/>
                </a:ext>
              </a:extLst>
            </p:cNvPr>
            <p:cNvSpPr/>
            <p:nvPr/>
          </p:nvSpPr>
          <p:spPr>
            <a:xfrm>
              <a:off x="2006930" y="1771476"/>
              <a:ext cx="1721922" cy="3726799"/>
            </a:xfrm>
            <a:prstGeom prst="rect">
              <a:avLst/>
            </a:prstGeom>
            <a:solidFill>
              <a:srgbClr val="AAD7D1">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24BAFFF-66FE-6EBF-5CE0-A005DA3D67E7}"/>
                </a:ext>
              </a:extLst>
            </p:cNvPr>
            <p:cNvSpPr/>
            <p:nvPr/>
          </p:nvSpPr>
          <p:spPr>
            <a:xfrm>
              <a:off x="5498275" y="1771476"/>
              <a:ext cx="1599666" cy="3726799"/>
            </a:xfrm>
            <a:prstGeom prst="rect">
              <a:avLst/>
            </a:prstGeom>
            <a:solidFill>
              <a:srgbClr val="AAD7D1">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2147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93000328-6007-25C9-85E7-9CA837193C19}"/>
              </a:ext>
            </a:extLst>
          </p:cNvPr>
          <p:cNvSpPr txBox="1">
            <a:spLocks/>
          </p:cNvSpPr>
          <p:nvPr/>
        </p:nvSpPr>
        <p:spPr>
          <a:xfrm>
            <a:off x="2239683" y="768536"/>
            <a:ext cx="4469875" cy="985719"/>
          </a:xfrm>
          <a:prstGeom prst="rect">
            <a:avLst/>
          </a:prstGeom>
          <a:noFill/>
        </p:spPr>
        <p:txBody>
          <a:bodyPr vert="horz" wrap="square" lIns="91440" tIns="45720" rIns="91440" bIns="45720" rtlCol="0" anchor="t">
            <a:spAutoFit/>
          </a:bodyPr>
          <a:lstStyle>
            <a:lvl1pPr algn="l" defTabSz="914400" rtl="0" eaLnBrk="1" latinLnBrk="0" hangingPunct="1">
              <a:lnSpc>
                <a:spcPct val="90000"/>
              </a:lnSpc>
              <a:spcBef>
                <a:spcPct val="0"/>
              </a:spcBef>
              <a:buNone/>
              <a:defRPr sz="3200" b="1" kern="1200">
                <a:solidFill>
                  <a:srgbClr val="482E59"/>
                </a:solidFill>
                <a:latin typeface="Arvo" panose="02000000000000000000" pitchFamily="2" charset="0"/>
                <a:ea typeface="+mj-ea"/>
                <a:cs typeface="+mj-cs"/>
              </a:defRPr>
            </a:lvl1pPr>
          </a:lstStyle>
          <a:p>
            <a:r>
              <a:rPr lang="en-US" b="0" dirty="0">
                <a:latin typeface="Bebas Neue" panose="020B0606020202050201" pitchFamily="34" charset="0"/>
              </a:rPr>
              <a:t>Considerations When Choosing New Plan</a:t>
            </a:r>
            <a:endParaRPr lang="en-US" dirty="0"/>
          </a:p>
        </p:txBody>
      </p:sp>
      <p:sp>
        <p:nvSpPr>
          <p:cNvPr id="11" name="TextBox 10">
            <a:extLst>
              <a:ext uri="{FF2B5EF4-FFF2-40B4-BE49-F238E27FC236}">
                <a16:creationId xmlns:a16="http://schemas.microsoft.com/office/drawing/2014/main" id="{0A79904B-719E-AC7F-75DD-75A5104EA860}"/>
              </a:ext>
            </a:extLst>
          </p:cNvPr>
          <p:cNvSpPr txBox="1"/>
          <p:nvPr/>
        </p:nvSpPr>
        <p:spPr>
          <a:xfrm>
            <a:off x="1788459" y="2092421"/>
            <a:ext cx="5491115" cy="3785652"/>
          </a:xfrm>
          <a:prstGeom prst="rect">
            <a:avLst/>
          </a:prstGeom>
          <a:noFill/>
        </p:spPr>
        <p:txBody>
          <a:bodyPr wrap="square" lIns="91440" tIns="45720" rIns="91440" bIns="45720" rtlCol="0" anchor="t">
            <a:spAutoFit/>
          </a:bodyPr>
          <a:lstStyle/>
          <a:p>
            <a:pPr marL="800100" lvl="1" indent="-342900">
              <a:buFont typeface="Arial" panose="020B0604020202020204" pitchFamily="34" charset="0"/>
              <a:buChar char="•"/>
            </a:pPr>
            <a:r>
              <a:rPr lang="en-US" sz="2400" dirty="0">
                <a:latin typeface="Arvo" panose="02000000000000000000" pitchFamily="2" charset="77"/>
              </a:rPr>
              <a:t>Are your Providers </a:t>
            </a:r>
            <a:br>
              <a:rPr lang="en-US" sz="2400" dirty="0">
                <a:latin typeface="Arvo" panose="02000000000000000000" pitchFamily="2" charset="77"/>
              </a:rPr>
            </a:br>
            <a:r>
              <a:rPr lang="en-US" sz="2400" dirty="0">
                <a:latin typeface="Arvo" panose="02000000000000000000" pitchFamily="2" charset="77"/>
              </a:rPr>
              <a:t>in-network?</a:t>
            </a:r>
          </a:p>
          <a:p>
            <a:pPr marL="800100" lvl="1" indent="-342900">
              <a:buFont typeface="Arial" panose="020B0604020202020204" pitchFamily="34" charset="0"/>
              <a:buChar char="•"/>
            </a:pPr>
            <a:r>
              <a:rPr lang="en-US" sz="2400" dirty="0">
                <a:latin typeface="Arvo" panose="02000000000000000000" pitchFamily="2" charset="77"/>
              </a:rPr>
              <a:t>Are your drugs on the plan’s formulary?</a:t>
            </a:r>
          </a:p>
          <a:p>
            <a:pPr marL="800100" lvl="1" indent="-342900">
              <a:buFont typeface="Arial" panose="020B0604020202020204" pitchFamily="34" charset="0"/>
              <a:buChar char="•"/>
            </a:pPr>
            <a:r>
              <a:rPr lang="en-US" sz="2400" dirty="0">
                <a:latin typeface="Arvo" panose="02000000000000000000" pitchFamily="2" charset="77"/>
              </a:rPr>
              <a:t>Is your pharmacy a preferred pharmacy for the plan?</a:t>
            </a:r>
          </a:p>
          <a:p>
            <a:pPr marL="800100" lvl="1" indent="-342900">
              <a:buFont typeface="Arial" panose="020B0604020202020204" pitchFamily="34" charset="0"/>
              <a:buChar char="•"/>
            </a:pPr>
            <a:r>
              <a:rPr lang="en-US" sz="2400" dirty="0">
                <a:latin typeface="Arvo" panose="02000000000000000000" pitchFamily="2" charset="77"/>
              </a:rPr>
              <a:t>What additional benefits are offered by the plan?</a:t>
            </a:r>
          </a:p>
          <a:p>
            <a:pPr marL="800100" lvl="1" indent="-342900">
              <a:buFont typeface="Arial" panose="020B0604020202020204" pitchFamily="34" charset="0"/>
              <a:buChar char="•"/>
            </a:pPr>
            <a:r>
              <a:rPr lang="en-US" sz="2400" dirty="0">
                <a:latin typeface="Arvo" panose="02000000000000000000" pitchFamily="2" charset="77"/>
              </a:rPr>
              <a:t>How will changing plans effect your costs?</a:t>
            </a:r>
          </a:p>
        </p:txBody>
      </p:sp>
      <p:pic>
        <p:nvPicPr>
          <p:cNvPr id="12" name="Picture 4">
            <a:extLst>
              <a:ext uri="{FF2B5EF4-FFF2-40B4-BE49-F238E27FC236}">
                <a16:creationId xmlns:a16="http://schemas.microsoft.com/office/drawing/2014/main" id="{904B7203-29F0-ED8D-A83C-5672F1F15F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418" r="14242"/>
          <a:stretch/>
        </p:blipFill>
        <p:spPr bwMode="auto">
          <a:xfrm>
            <a:off x="7617040" y="-12828"/>
            <a:ext cx="4572572" cy="6870827"/>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10">
            <a:extLst>
              <a:ext uri="{FF2B5EF4-FFF2-40B4-BE49-F238E27FC236}">
                <a16:creationId xmlns:a16="http://schemas.microsoft.com/office/drawing/2014/main" id="{597522A2-4956-480F-0EB3-CF8A7A1A902B}"/>
              </a:ext>
            </a:extLst>
          </p:cNvPr>
          <p:cNvSpPr txBox="1">
            <a:spLocks/>
          </p:cNvSpPr>
          <p:nvPr/>
        </p:nvSpPr>
        <p:spPr>
          <a:xfrm>
            <a:off x="9070375" y="637057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321897-4101-4970-B77E-478C04F83F85}" type="slidenum">
              <a:rPr lang="en-US" sz="1600" smtClean="0">
                <a:solidFill>
                  <a:srgbClr val="482E59"/>
                </a:solidFill>
                <a:latin typeface="Bebas Neue" panose="020B0606020202050201" pitchFamily="34" charset="0"/>
              </a:rPr>
              <a:pPr/>
              <a:t>16</a:t>
            </a:fld>
            <a:endParaRPr lang="en-US" sz="1600" dirty="0">
              <a:solidFill>
                <a:srgbClr val="482E59"/>
              </a:solidFill>
              <a:latin typeface="Bebas Neue" panose="020B0606020202050201" pitchFamily="34" charset="0"/>
            </a:endParaRPr>
          </a:p>
        </p:txBody>
      </p:sp>
    </p:spTree>
    <p:extLst>
      <p:ext uri="{BB962C8B-B14F-4D97-AF65-F5344CB8AC3E}">
        <p14:creationId xmlns:p14="http://schemas.microsoft.com/office/powerpoint/2010/main" val="703026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and white pattern&#10;&#10;Description automatically generated">
            <a:extLst>
              <a:ext uri="{FF2B5EF4-FFF2-40B4-BE49-F238E27FC236}">
                <a16:creationId xmlns:a16="http://schemas.microsoft.com/office/drawing/2014/main" id="{D3F179EC-F469-CFBB-7A40-0EAD7D49AE0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6301" y="0"/>
            <a:ext cx="6235700" cy="6858000"/>
          </a:xfrm>
          <a:prstGeom prst="rect">
            <a:avLst/>
          </a:prstGeom>
        </p:spPr>
      </p:pic>
      <p:sp>
        <p:nvSpPr>
          <p:cNvPr id="7" name="Title 6">
            <a:extLst>
              <a:ext uri="{FF2B5EF4-FFF2-40B4-BE49-F238E27FC236}">
                <a16:creationId xmlns:a16="http://schemas.microsoft.com/office/drawing/2014/main" id="{B57A99C2-5F73-0020-E51B-940E1A6EBAFA}"/>
              </a:ext>
            </a:extLst>
          </p:cNvPr>
          <p:cNvSpPr txBox="1">
            <a:spLocks noGrp="1"/>
          </p:cNvSpPr>
          <p:nvPr>
            <p:ph type="title"/>
          </p:nvPr>
        </p:nvSpPr>
        <p:spPr>
          <a:xfrm>
            <a:off x="7458823" y="1388441"/>
            <a:ext cx="4456579" cy="4081117"/>
          </a:xfrm>
          <a:prstGeom prst="rect">
            <a:avLst/>
          </a:prstGeom>
          <a:noFill/>
        </p:spPr>
        <p:txBody>
          <a:bodyPr wrap="square" lIns="91440" tIns="45720" rIns="91440" bIns="45720" rtlCol="0" anchor="t">
            <a:spAutoFit/>
          </a:bodyPr>
          <a:lstStyle/>
          <a:p>
            <a:r>
              <a:rPr lang="en-US" sz="3200" b="1" dirty="0"/>
              <a:t>Protect Yourself from Medicare Scams </a:t>
            </a:r>
            <a:br>
              <a:rPr lang="en-US" sz="3200" b="1" dirty="0"/>
            </a:br>
            <a:r>
              <a:rPr lang="en-US" sz="3200" b="1" dirty="0"/>
              <a:t>During Open Enrollment</a:t>
            </a:r>
            <a:br>
              <a:rPr lang="en-US" sz="3200" b="1" dirty="0"/>
            </a:br>
            <a:br>
              <a:rPr lang="en-US" sz="3200" b="1" dirty="0"/>
            </a:br>
            <a:r>
              <a:rPr lang="en-US" sz="3200" b="1" dirty="0"/>
              <a:t>Sign up for Scam Alerts at </a:t>
            </a:r>
            <a:r>
              <a:rPr lang="en-US" sz="3200" b="1" u="sng" dirty="0" err="1"/>
              <a:t>www.aging.nm.gov</a:t>
            </a:r>
            <a:endParaRPr lang="en-US" sz="3200" b="1" u="sng" dirty="0"/>
          </a:p>
        </p:txBody>
      </p:sp>
      <p:sp>
        <p:nvSpPr>
          <p:cNvPr id="2" name="Slide Number Placeholder 10">
            <a:extLst>
              <a:ext uri="{FF2B5EF4-FFF2-40B4-BE49-F238E27FC236}">
                <a16:creationId xmlns:a16="http://schemas.microsoft.com/office/drawing/2014/main" id="{643E3391-EFC5-805D-46F1-5F8CEDE975EC}"/>
              </a:ext>
            </a:extLst>
          </p:cNvPr>
          <p:cNvSpPr txBox="1">
            <a:spLocks/>
          </p:cNvSpPr>
          <p:nvPr/>
        </p:nvSpPr>
        <p:spPr>
          <a:xfrm>
            <a:off x="9070375" y="637057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321897-4101-4970-B77E-478C04F83F85}" type="slidenum">
              <a:rPr lang="en-US" sz="1600" smtClean="0">
                <a:solidFill>
                  <a:schemeClr val="bg1"/>
                </a:solidFill>
                <a:latin typeface="Bebas Neue" panose="020B0606020202050201" pitchFamily="34" charset="0"/>
              </a:rPr>
              <a:pPr/>
              <a:t>17</a:t>
            </a:fld>
            <a:endParaRPr lang="en-US" sz="1600" dirty="0">
              <a:solidFill>
                <a:schemeClr val="bg1"/>
              </a:solidFill>
              <a:latin typeface="Bebas Neue" panose="020B0606020202050201" pitchFamily="34" charset="0"/>
            </a:endParaRPr>
          </a:p>
        </p:txBody>
      </p:sp>
      <p:pic>
        <p:nvPicPr>
          <p:cNvPr id="3" name="Picture 2" descr="Graphical user interface, application&#10;&#10;Description automatically generated">
            <a:extLst>
              <a:ext uri="{FF2B5EF4-FFF2-40B4-BE49-F238E27FC236}">
                <a16:creationId xmlns:a16="http://schemas.microsoft.com/office/drawing/2014/main" id="{702E0D88-AA95-F693-A4FE-426AE2E7D291}"/>
              </a:ext>
            </a:extLst>
          </p:cNvPr>
          <p:cNvPicPr>
            <a:picLocks noChangeAspect="1"/>
          </p:cNvPicPr>
          <p:nvPr/>
        </p:nvPicPr>
        <p:blipFill rotWithShape="1">
          <a:blip r:embed="rId4"/>
          <a:srcRect l="56323" t="7406" r="7017" b="4938"/>
          <a:stretch/>
        </p:blipFill>
        <p:spPr bwMode="auto">
          <a:xfrm>
            <a:off x="498764" y="1085466"/>
            <a:ext cx="6472052" cy="4687068"/>
          </a:xfrm>
          <a:prstGeom prst="rect">
            <a:avLst/>
          </a:prstGeom>
          <a:effectLst>
            <a:outerShdw blurRad="332510" dist="38100" dir="2700000" sx="102816" sy="102816" algn="tl" rotWithShape="0">
              <a:prstClr val="black">
                <a:alpha val="25272"/>
              </a:prstClr>
            </a:outerShdw>
          </a:effectLst>
          <a:extLst>
            <a:ext uri="{53640926-AAD7-44D8-BBD7-CCE9431645EC}">
              <a14:shadowObscured xmlns:a14="http://schemas.microsoft.com/office/drawing/2010/main"/>
            </a:ext>
          </a:extLst>
        </p:spPr>
      </p:pic>
      <p:sp>
        <p:nvSpPr>
          <p:cNvPr id="10" name="Oval 9">
            <a:extLst>
              <a:ext uri="{FF2B5EF4-FFF2-40B4-BE49-F238E27FC236}">
                <a16:creationId xmlns:a16="http://schemas.microsoft.com/office/drawing/2014/main" id="{1FB40403-0E81-FAB5-F02E-2289F53458A4}"/>
              </a:ext>
            </a:extLst>
          </p:cNvPr>
          <p:cNvSpPr/>
          <p:nvPr/>
        </p:nvSpPr>
        <p:spPr>
          <a:xfrm>
            <a:off x="2179260" y="2618919"/>
            <a:ext cx="1555530" cy="914400"/>
          </a:xfrm>
          <a:prstGeom prst="ellipse">
            <a:avLst/>
          </a:prstGeom>
          <a:noFill/>
          <a:ln w="76200">
            <a:solidFill>
              <a:srgbClr val="FF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70277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717844" y="2070085"/>
            <a:ext cx="10958991" cy="2905676"/>
          </a:xfrm>
          <a:prstGeom prst="rect">
            <a:avLst/>
          </a:prstGeom>
        </p:spPr>
        <p:txBody>
          <a:bodyPr vert="horz">
            <a:normAutofit/>
          </a:bodyPr>
          <a:lstStyle/>
          <a:p>
            <a:pPr marL="342900" indent="-342900">
              <a:buFont typeface="Arial" panose="020B0604020202020204" pitchFamily="34" charset="0"/>
              <a:buChar char="•"/>
            </a:pPr>
            <a:r>
              <a:rPr lang="en-US" sz="2400" dirty="0">
                <a:latin typeface="Arvo" panose="02000000000000000000" pitchFamily="2" charset="77"/>
              </a:rPr>
              <a:t>Plans are allowed to send you emails and/or direct mailings.</a:t>
            </a:r>
          </a:p>
          <a:p>
            <a:pPr marL="342900" indent="-342900">
              <a:buFont typeface="Arial" panose="020B0604020202020204" pitchFamily="34" charset="0"/>
              <a:buChar char="•"/>
            </a:pPr>
            <a:endParaRPr lang="en-US" sz="2400" dirty="0">
              <a:latin typeface="Arvo" panose="02000000000000000000" pitchFamily="2" charset="77"/>
            </a:endParaRPr>
          </a:p>
          <a:p>
            <a:pPr marL="800100" lvl="1" indent="-342900">
              <a:buFont typeface="Arial" panose="020B0604020202020204" pitchFamily="34" charset="0"/>
              <a:buChar char="•"/>
            </a:pPr>
            <a:r>
              <a:rPr lang="en-US" sz="2400" dirty="0">
                <a:latin typeface="Arvo" panose="02000000000000000000" pitchFamily="2" charset="77"/>
              </a:rPr>
              <a:t>Plans that send e-mails must provide an opt-out option for people who no longer wish to receive them.</a:t>
            </a:r>
          </a:p>
          <a:p>
            <a:r>
              <a:rPr lang="en-US" sz="2400" dirty="0">
                <a:latin typeface="Arvo" panose="02000000000000000000" pitchFamily="2" charset="77"/>
              </a:rPr>
              <a:t> </a:t>
            </a:r>
          </a:p>
          <a:p>
            <a:pPr marL="342900" indent="-342900">
              <a:buFont typeface="Arial" panose="020B0604020202020204" pitchFamily="34" charset="0"/>
              <a:buChar char="•"/>
            </a:pPr>
            <a:r>
              <a:rPr lang="en-US" sz="2400" dirty="0">
                <a:latin typeface="Arvo" panose="02000000000000000000" pitchFamily="2" charset="77"/>
              </a:rPr>
              <a:t>Plans are </a:t>
            </a:r>
            <a:r>
              <a:rPr lang="en-US" sz="2400" u="sng" dirty="0">
                <a:latin typeface="Arvo" panose="02000000000000000000" pitchFamily="2" charset="77"/>
              </a:rPr>
              <a:t>not</a:t>
            </a:r>
            <a:r>
              <a:rPr lang="en-US" sz="2400" dirty="0">
                <a:latin typeface="Arvo" panose="02000000000000000000" pitchFamily="2" charset="77"/>
              </a:rPr>
              <a:t> allowed to </a:t>
            </a:r>
            <a:r>
              <a:rPr lang="en-US" sz="2400" kern="100" dirty="0">
                <a:effectLst/>
                <a:latin typeface="Arvo" panose="02000000000000000000" pitchFamily="2" charset="77"/>
                <a:ea typeface="Aptos" panose="020B0004020202020204" pitchFamily="34" charset="0"/>
                <a:cs typeface="Times New Roman" panose="02020603050405020304" pitchFamily="18" charset="0"/>
              </a:rPr>
              <a:t>send unsolicited text messages or </a:t>
            </a:r>
            <a:r>
              <a:rPr lang="en-US" sz="2400" dirty="0">
                <a:latin typeface="Arvo" panose="02000000000000000000" pitchFamily="2" charset="77"/>
              </a:rPr>
              <a:t>call you or visit you in person to market their products without your permission. </a:t>
            </a:r>
          </a:p>
          <a:p>
            <a:pPr marL="274320" marR="0" lvl="0" indent="-274320"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endParaRPr kumimoji="0" lang="en-US" sz="2400" b="0" i="0" u="none" strike="noStrike" kern="1200" cap="none" spc="0" normalizeH="0" baseline="0" noProof="0" dirty="0">
              <a:ln>
                <a:noFill/>
              </a:ln>
              <a:solidFill>
                <a:schemeClr val="tx1"/>
              </a:solidFill>
              <a:effectLst/>
              <a:uLnTx/>
              <a:uFillTx/>
              <a:latin typeface="Arvo" panose="02000000000000000000" pitchFamily="2" charset="77"/>
            </a:endParaRPr>
          </a:p>
        </p:txBody>
      </p:sp>
      <p:sp>
        <p:nvSpPr>
          <p:cNvPr id="3" name="Title 6">
            <a:extLst>
              <a:ext uri="{FF2B5EF4-FFF2-40B4-BE49-F238E27FC236}">
                <a16:creationId xmlns:a16="http://schemas.microsoft.com/office/drawing/2014/main" id="{7F49C40F-C581-2200-D7BB-73C718F937A2}"/>
              </a:ext>
            </a:extLst>
          </p:cNvPr>
          <p:cNvSpPr txBox="1">
            <a:spLocks/>
          </p:cNvSpPr>
          <p:nvPr/>
        </p:nvSpPr>
        <p:spPr>
          <a:xfrm>
            <a:off x="838200" y="669849"/>
            <a:ext cx="10515600" cy="946413"/>
          </a:xfrm>
          <a:prstGeom prst="rect">
            <a:avLst/>
          </a:prstGeom>
          <a:noFill/>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b="1" kern="1200">
                <a:solidFill>
                  <a:srgbClr val="482E59"/>
                </a:solidFill>
                <a:latin typeface="Arvo" panose="02000000000000000000" pitchFamily="2" charset="0"/>
                <a:ea typeface="+mj-ea"/>
                <a:cs typeface="+mj-cs"/>
              </a:defRPr>
            </a:lvl1pPr>
          </a:lstStyle>
          <a:p>
            <a:pPr algn="ctr"/>
            <a:r>
              <a:rPr lang="en-US" sz="6000" b="0" dirty="0">
                <a:latin typeface="Bebas Neue" panose="020B0606020202050201" pitchFamily="34" charset="0"/>
              </a:rPr>
              <a:t>Fraud </a:t>
            </a:r>
            <a:r>
              <a:rPr lang="en-US" sz="6000" b="0" dirty="0">
                <a:solidFill>
                  <a:srgbClr val="F55750"/>
                </a:solidFill>
                <a:latin typeface="Bebas Neue" panose="020B0606020202050201" pitchFamily="34" charset="0"/>
              </a:rPr>
              <a:t>Red Flags </a:t>
            </a:r>
            <a:r>
              <a:rPr lang="en-US" sz="6000" b="0" dirty="0">
                <a:latin typeface="Bebas Neue" panose="020B0606020202050201" pitchFamily="34" charset="0"/>
              </a:rPr>
              <a:t>During Open Enrollment</a:t>
            </a:r>
          </a:p>
        </p:txBody>
      </p:sp>
    </p:spTree>
    <p:extLst>
      <p:ext uri="{BB962C8B-B14F-4D97-AF65-F5344CB8AC3E}">
        <p14:creationId xmlns:p14="http://schemas.microsoft.com/office/powerpoint/2010/main" val="799348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1075093" y="2071165"/>
            <a:ext cx="10278707" cy="2905676"/>
          </a:xfrm>
          <a:prstGeom prst="rect">
            <a:avLst/>
          </a:prstGeom>
        </p:spPr>
        <p:txBody>
          <a:bodyPr vert="horz">
            <a:noAutofit/>
          </a:bodyPr>
          <a:lstStyle/>
          <a:p>
            <a:pPr marL="342900" lvl="0" indent="-342900">
              <a:lnSpc>
                <a:spcPts val="2800"/>
              </a:lnSpc>
              <a:buFont typeface="Arial" panose="020B0604020202020204" pitchFamily="34" charset="0"/>
              <a:buChar char="•"/>
            </a:pPr>
            <a:r>
              <a:rPr lang="en-US" sz="2000" dirty="0">
                <a:solidFill>
                  <a:schemeClr val="tx1"/>
                </a:solidFill>
                <a:latin typeface="Arvo" panose="02000000000000000000" pitchFamily="2" charset="77"/>
              </a:rPr>
              <a:t>Pressures you to join their plan</a:t>
            </a:r>
          </a:p>
          <a:p>
            <a:pPr marL="342900" lvl="0" indent="-342900">
              <a:lnSpc>
                <a:spcPts val="2800"/>
              </a:lnSpc>
              <a:buFont typeface="Arial" panose="020B0604020202020204" pitchFamily="34" charset="0"/>
              <a:buChar char="•"/>
            </a:pPr>
            <a:r>
              <a:rPr lang="en-US" sz="2000" dirty="0">
                <a:solidFill>
                  <a:schemeClr val="tx1"/>
                </a:solidFill>
                <a:latin typeface="Arvo" panose="02000000000000000000" pitchFamily="2" charset="77"/>
              </a:rPr>
              <a:t>Tells you they represent Medicare and want to offer you a service for free</a:t>
            </a:r>
          </a:p>
          <a:p>
            <a:pPr marL="342900" lvl="0" indent="-342900">
              <a:lnSpc>
                <a:spcPts val="2800"/>
              </a:lnSpc>
              <a:buFont typeface="Arial" panose="020B0604020202020204" pitchFamily="34" charset="0"/>
              <a:buChar char="•"/>
            </a:pPr>
            <a:r>
              <a:rPr lang="en-US" sz="2000" dirty="0">
                <a:solidFill>
                  <a:schemeClr val="tx1"/>
                </a:solidFill>
                <a:latin typeface="Arvo" panose="02000000000000000000" pitchFamily="2" charset="77"/>
              </a:rPr>
              <a:t>Claims you are missing out on entitled plan benefit</a:t>
            </a:r>
          </a:p>
          <a:p>
            <a:pPr marL="342900" lvl="0" indent="-342900">
              <a:lnSpc>
                <a:spcPts val="2800"/>
              </a:lnSpc>
              <a:buFont typeface="Arial" panose="020B0604020202020204" pitchFamily="34" charset="0"/>
              <a:buChar char="•"/>
            </a:pPr>
            <a:r>
              <a:rPr lang="en-US" sz="2000" dirty="0">
                <a:solidFill>
                  <a:schemeClr val="tx1"/>
                </a:solidFill>
                <a:latin typeface="Arvo" panose="02000000000000000000" pitchFamily="2" charset="77"/>
              </a:rPr>
              <a:t>Offers health screenings or other activities that may be perceived as / used for ‘cherry-picking’ Medicare beneficiaries only</a:t>
            </a:r>
          </a:p>
          <a:p>
            <a:pPr marL="342900" lvl="0" indent="-342900">
              <a:lnSpc>
                <a:spcPts val="2800"/>
              </a:lnSpc>
              <a:buFont typeface="Arial" panose="020B0604020202020204" pitchFamily="34" charset="0"/>
              <a:buChar char="•"/>
            </a:pPr>
            <a:r>
              <a:rPr lang="en-US" sz="2000" dirty="0">
                <a:solidFill>
                  <a:schemeClr val="tx1"/>
                </a:solidFill>
                <a:latin typeface="Arvo" panose="02000000000000000000" pitchFamily="2" charset="77"/>
              </a:rPr>
              <a:t>Requires contact information at an event for a plan (for anything other that raffle purposes</a:t>
            </a:r>
          </a:p>
          <a:p>
            <a:pPr marL="342900" lvl="0" indent="-342900">
              <a:lnSpc>
                <a:spcPts val="2800"/>
              </a:lnSpc>
              <a:buFont typeface="Arial" panose="020B0604020202020204" pitchFamily="34" charset="0"/>
              <a:buChar char="•"/>
            </a:pPr>
            <a:r>
              <a:rPr lang="en-US" sz="2000" dirty="0">
                <a:solidFill>
                  <a:schemeClr val="tx1"/>
                </a:solidFill>
                <a:latin typeface="Arvo" panose="02000000000000000000" pitchFamily="2" charset="77"/>
              </a:rPr>
              <a:t>Informs you that you will lose your Medicare benefits unless you sign up for a certain plan</a:t>
            </a:r>
          </a:p>
        </p:txBody>
      </p:sp>
      <p:sp>
        <p:nvSpPr>
          <p:cNvPr id="3" name="Title 6">
            <a:extLst>
              <a:ext uri="{FF2B5EF4-FFF2-40B4-BE49-F238E27FC236}">
                <a16:creationId xmlns:a16="http://schemas.microsoft.com/office/drawing/2014/main" id="{7F49C40F-C581-2200-D7BB-73C718F937A2}"/>
              </a:ext>
            </a:extLst>
          </p:cNvPr>
          <p:cNvSpPr txBox="1">
            <a:spLocks/>
          </p:cNvSpPr>
          <p:nvPr/>
        </p:nvSpPr>
        <p:spPr>
          <a:xfrm>
            <a:off x="838200" y="669849"/>
            <a:ext cx="10515600" cy="946413"/>
          </a:xfrm>
          <a:prstGeom prst="rect">
            <a:avLst/>
          </a:prstGeom>
          <a:noFill/>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b="1" kern="1200">
                <a:solidFill>
                  <a:srgbClr val="482E59"/>
                </a:solidFill>
                <a:latin typeface="Arvo" panose="02000000000000000000" pitchFamily="2" charset="0"/>
                <a:ea typeface="+mj-ea"/>
                <a:cs typeface="+mj-cs"/>
              </a:defRPr>
            </a:lvl1pPr>
          </a:lstStyle>
          <a:p>
            <a:pPr algn="ctr"/>
            <a:r>
              <a:rPr lang="en-US" sz="6000" b="0" dirty="0">
                <a:solidFill>
                  <a:srgbClr val="F55750"/>
                </a:solidFill>
                <a:latin typeface="Bebas Neue" panose="020B0606020202050201" pitchFamily="34" charset="0"/>
              </a:rPr>
              <a:t>Disengage Immediately </a:t>
            </a:r>
            <a:r>
              <a:rPr lang="en-US" sz="6000" b="0" dirty="0">
                <a:latin typeface="Bebas Neue" panose="020B0606020202050201" pitchFamily="34" charset="0"/>
              </a:rPr>
              <a:t>if Anyone:</a:t>
            </a:r>
          </a:p>
        </p:txBody>
      </p:sp>
    </p:spTree>
    <p:extLst>
      <p:ext uri="{BB962C8B-B14F-4D97-AF65-F5344CB8AC3E}">
        <p14:creationId xmlns:p14="http://schemas.microsoft.com/office/powerpoint/2010/main" val="1770804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A4E6ECB-6F95-6BBA-63B6-1E5E294434B5}"/>
              </a:ext>
            </a:extLst>
          </p:cNvPr>
          <p:cNvSpPr/>
          <p:nvPr/>
        </p:nvSpPr>
        <p:spPr>
          <a:xfrm>
            <a:off x="0" y="14730"/>
            <a:ext cx="12192000" cy="5703024"/>
          </a:xfrm>
          <a:prstGeom prst="rect">
            <a:avLst/>
          </a:prstGeom>
          <a:solidFill>
            <a:srgbClr val="482E59">
              <a:alpha val="24195"/>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200" dirty="0">
              <a:solidFill>
                <a:srgbClr val="000000"/>
              </a:solidFill>
              <a:latin typeface="Arvo" panose="02000000000000000000" pitchFamily="2" charset="77"/>
              <a:cs typeface="Calibri"/>
            </a:endParaRPr>
          </a:p>
        </p:txBody>
      </p:sp>
      <p:sp>
        <p:nvSpPr>
          <p:cNvPr id="7" name="Title 6">
            <a:extLst>
              <a:ext uri="{FF2B5EF4-FFF2-40B4-BE49-F238E27FC236}">
                <a16:creationId xmlns:a16="http://schemas.microsoft.com/office/drawing/2014/main" id="{B57A99C2-5F73-0020-E51B-940E1A6EBAFA}"/>
              </a:ext>
            </a:extLst>
          </p:cNvPr>
          <p:cNvSpPr txBox="1">
            <a:spLocks noGrp="1"/>
          </p:cNvSpPr>
          <p:nvPr>
            <p:ph type="title"/>
          </p:nvPr>
        </p:nvSpPr>
        <p:spPr>
          <a:xfrm>
            <a:off x="838200" y="1540679"/>
            <a:ext cx="10515600" cy="1325563"/>
          </a:xfrm>
          <a:prstGeom prst="rect">
            <a:avLst/>
          </a:prstGeom>
          <a:noFill/>
        </p:spPr>
        <p:txBody>
          <a:bodyPr wrap="square" lIns="91440" tIns="45720" rIns="91440" bIns="45720" rtlCol="0" anchor="t">
            <a:spAutoFit/>
          </a:bodyPr>
          <a:lstStyle/>
          <a:p>
            <a:pPr algn="ctr"/>
            <a:r>
              <a:rPr lang="en-US" sz="6000" b="0" dirty="0">
                <a:latin typeface="Bebas Neue" panose="020B0606020202050201" pitchFamily="34" charset="0"/>
              </a:rPr>
              <a:t>Land Acknowledgement</a:t>
            </a:r>
            <a:endParaRPr lang="en-US" sz="6600" b="0" dirty="0">
              <a:latin typeface="Bebas Neue" panose="020B0606020202050201" pitchFamily="34" charset="0"/>
            </a:endParaRPr>
          </a:p>
        </p:txBody>
      </p:sp>
      <p:sp>
        <p:nvSpPr>
          <p:cNvPr id="3" name="TextBox 2">
            <a:extLst>
              <a:ext uri="{FF2B5EF4-FFF2-40B4-BE49-F238E27FC236}">
                <a16:creationId xmlns:a16="http://schemas.microsoft.com/office/drawing/2014/main" id="{D2FA0BC1-6A72-6538-E43F-654B17F032B7}"/>
              </a:ext>
            </a:extLst>
          </p:cNvPr>
          <p:cNvSpPr txBox="1"/>
          <p:nvPr/>
        </p:nvSpPr>
        <p:spPr>
          <a:xfrm>
            <a:off x="1107263" y="2658234"/>
            <a:ext cx="9982244" cy="1815882"/>
          </a:xfrm>
          <a:prstGeom prst="rect">
            <a:avLst/>
          </a:prstGeom>
          <a:noFill/>
        </p:spPr>
        <p:txBody>
          <a:bodyPr wrap="square" lIns="91440" tIns="45720" rIns="91440" bIns="45720" rtlCol="0" anchor="t">
            <a:spAutoFit/>
          </a:bodyPr>
          <a:lstStyle/>
          <a:p>
            <a:pPr marL="0" indent="0" algn="ctr">
              <a:buNone/>
            </a:pPr>
            <a:r>
              <a:rPr lang="en-US" sz="2800" dirty="0">
                <a:solidFill>
                  <a:srgbClr val="482E59"/>
                </a:solidFill>
                <a:latin typeface="Arvo" panose="02000000000000000000" pitchFamily="2" charset="77"/>
              </a:rPr>
              <a:t>We gratefully acknowledge the Native Peoples on whose ancestral homelands we gather, as well as the diverse and vibrant Native communities who make their home here today.</a:t>
            </a:r>
          </a:p>
        </p:txBody>
      </p:sp>
      <p:pic>
        <p:nvPicPr>
          <p:cNvPr id="14" name="Picture 13" descr="A purple and white pattern&#10;&#10;Description automatically generated">
            <a:extLst>
              <a:ext uri="{FF2B5EF4-FFF2-40B4-BE49-F238E27FC236}">
                <a16:creationId xmlns:a16="http://schemas.microsoft.com/office/drawing/2014/main" id="{622EEA67-249B-DC4B-C7B9-328D8566E3E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5706092"/>
            <a:ext cx="12191999" cy="1151908"/>
          </a:xfrm>
          <a:prstGeom prst="rect">
            <a:avLst/>
          </a:prstGeom>
        </p:spPr>
      </p:pic>
      <p:sp>
        <p:nvSpPr>
          <p:cNvPr id="8" name="Slide Number Placeholder 10">
            <a:extLst>
              <a:ext uri="{FF2B5EF4-FFF2-40B4-BE49-F238E27FC236}">
                <a16:creationId xmlns:a16="http://schemas.microsoft.com/office/drawing/2014/main" id="{578DC8BA-D9BF-BC79-0B1B-13EA9AB1EACC}"/>
              </a:ext>
            </a:extLst>
          </p:cNvPr>
          <p:cNvSpPr txBox="1">
            <a:spLocks/>
          </p:cNvSpPr>
          <p:nvPr/>
        </p:nvSpPr>
        <p:spPr>
          <a:xfrm>
            <a:off x="9070375" y="637057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321897-4101-4970-B77E-478C04F83F85}" type="slidenum">
              <a:rPr lang="en-US" sz="1600" smtClean="0">
                <a:solidFill>
                  <a:schemeClr val="bg1"/>
                </a:solidFill>
                <a:latin typeface="Bebas Neue" panose="020B0606020202050201" pitchFamily="34" charset="0"/>
              </a:rPr>
              <a:pPr/>
              <a:t>2</a:t>
            </a:fld>
            <a:endParaRPr lang="en-US" sz="1600" dirty="0">
              <a:solidFill>
                <a:schemeClr val="bg1"/>
              </a:solidFill>
              <a:latin typeface="Bebas Neue" panose="020B0606020202050201" pitchFamily="34" charset="0"/>
            </a:endParaRPr>
          </a:p>
        </p:txBody>
      </p:sp>
    </p:spTree>
    <p:extLst>
      <p:ext uri="{BB962C8B-B14F-4D97-AF65-F5344CB8AC3E}">
        <p14:creationId xmlns:p14="http://schemas.microsoft.com/office/powerpoint/2010/main" val="4185914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EE18665-1C1F-0345-5E04-FA7CFD15FCFA}"/>
              </a:ext>
            </a:extLst>
          </p:cNvPr>
          <p:cNvSpPr/>
          <p:nvPr/>
        </p:nvSpPr>
        <p:spPr>
          <a:xfrm>
            <a:off x="6108192" y="0"/>
            <a:ext cx="6096000" cy="6858000"/>
          </a:xfrm>
          <a:prstGeom prst="rect">
            <a:avLst/>
          </a:prstGeom>
          <a:solidFill>
            <a:srgbClr val="482E59">
              <a:alpha val="6495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5DFC048-4960-5AC4-4268-DB49E69E9011}"/>
              </a:ext>
            </a:extLst>
          </p:cNvPr>
          <p:cNvSpPr/>
          <p:nvPr/>
        </p:nvSpPr>
        <p:spPr>
          <a:xfrm>
            <a:off x="12192"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3BCCC82-274B-F813-5D8A-34BFC1E7C927}"/>
              </a:ext>
            </a:extLst>
          </p:cNvPr>
          <p:cNvSpPr txBox="1"/>
          <p:nvPr/>
        </p:nvSpPr>
        <p:spPr>
          <a:xfrm>
            <a:off x="6890870" y="1969885"/>
            <a:ext cx="4870206" cy="2585323"/>
          </a:xfrm>
          <a:prstGeom prst="rect">
            <a:avLst/>
          </a:prstGeom>
          <a:noFill/>
        </p:spPr>
        <p:txBody>
          <a:bodyPr wrap="square" lIns="91440" tIns="45720" rIns="91440" bIns="45720" rtlCol="0" anchor="t">
            <a:spAutoFit/>
          </a:bodyPr>
          <a:lstStyle/>
          <a:p>
            <a:pPr marR="0" lvl="0" algn="l" defTabSz="685800" rtl="0" eaLnBrk="1" fontAlgn="base" latinLnBrk="0" hangingPunct="1">
              <a:lnSpc>
                <a:spcPct val="90000"/>
              </a:lnSpc>
              <a:spcBef>
                <a:spcPts val="750"/>
              </a:spcBef>
              <a:spcAft>
                <a:spcPts val="0"/>
              </a:spcAft>
              <a:buClrTx/>
              <a:buSzTx/>
              <a:tabLst/>
              <a:defRPr/>
            </a:pPr>
            <a:r>
              <a:rPr kumimoji="0" lang="en-US" sz="3600" b="1" u="none" strike="noStrike" kern="1200" cap="none" spc="0" normalizeH="0" baseline="0" noProof="0" dirty="0">
                <a:ln>
                  <a:noFill/>
                </a:ln>
                <a:solidFill>
                  <a:schemeClr val="bg1"/>
                </a:solidFill>
                <a:effectLst/>
                <a:uLnTx/>
                <a:uFillTx/>
                <a:latin typeface="Arvo" panose="02000000000000000000" pitchFamily="2" charset="77"/>
                <a:ea typeface="+mj-ea"/>
                <a:cs typeface="+mj-cs"/>
              </a:rPr>
              <a:t>Fall Open Enrollment </a:t>
            </a:r>
            <a:br>
              <a:rPr kumimoji="0" lang="en-US" sz="3600" b="1" u="none" strike="noStrike" kern="1200" cap="none" spc="0" normalizeH="0" baseline="0" noProof="0" dirty="0">
                <a:ln>
                  <a:noFill/>
                </a:ln>
                <a:solidFill>
                  <a:schemeClr val="bg1"/>
                </a:solidFill>
                <a:effectLst/>
                <a:uLnTx/>
                <a:uFillTx/>
                <a:latin typeface="Arvo" panose="02000000000000000000" pitchFamily="2" charset="77"/>
                <a:ea typeface="+mj-ea"/>
                <a:cs typeface="+mj-cs"/>
              </a:rPr>
            </a:br>
            <a:r>
              <a:rPr kumimoji="0" lang="en-US" sz="3600" b="1" u="none" strike="noStrike" kern="1200" cap="none" spc="0" normalizeH="0" baseline="0" noProof="0" dirty="0">
                <a:ln>
                  <a:noFill/>
                </a:ln>
                <a:solidFill>
                  <a:schemeClr val="bg1"/>
                </a:solidFill>
                <a:effectLst/>
                <a:uLnTx/>
                <a:uFillTx/>
                <a:latin typeface="Arvo" panose="02000000000000000000" pitchFamily="2" charset="77"/>
                <a:ea typeface="+mj-ea"/>
                <a:cs typeface="+mj-cs"/>
              </a:rPr>
              <a:t>In-Person and </a:t>
            </a:r>
            <a:br>
              <a:rPr kumimoji="0" lang="en-US" sz="3600" b="1" u="none" strike="noStrike" kern="1200" cap="none" spc="0" normalizeH="0" baseline="0" noProof="0" dirty="0">
                <a:ln>
                  <a:noFill/>
                </a:ln>
                <a:solidFill>
                  <a:schemeClr val="bg1"/>
                </a:solidFill>
                <a:effectLst/>
                <a:uLnTx/>
                <a:uFillTx/>
                <a:latin typeface="Arvo" panose="02000000000000000000" pitchFamily="2" charset="77"/>
                <a:ea typeface="+mj-ea"/>
                <a:cs typeface="+mj-cs"/>
              </a:rPr>
            </a:br>
            <a:r>
              <a:rPr kumimoji="0" lang="en-US" sz="3600" b="1" u="none" strike="noStrike" kern="1200" cap="none" spc="0" normalizeH="0" baseline="0" noProof="0" dirty="0">
                <a:ln>
                  <a:noFill/>
                </a:ln>
                <a:solidFill>
                  <a:schemeClr val="bg1"/>
                </a:solidFill>
                <a:effectLst/>
                <a:uLnTx/>
                <a:uFillTx/>
                <a:latin typeface="Arvo" panose="02000000000000000000" pitchFamily="2" charset="77"/>
                <a:ea typeface="+mj-ea"/>
                <a:cs typeface="+mj-cs"/>
              </a:rPr>
              <a:t>Telephone Counseling </a:t>
            </a:r>
            <a:endParaRPr kumimoji="0" lang="en-US" sz="3600" b="1" u="none" strike="noStrike" kern="1200" cap="none" spc="0" normalizeH="0" baseline="0" noProof="0" dirty="0">
              <a:ln>
                <a:noFill/>
              </a:ln>
              <a:solidFill>
                <a:srgbClr val="AAD7D1"/>
              </a:solidFill>
              <a:effectLst/>
              <a:uLnTx/>
              <a:uFillTx/>
              <a:latin typeface="Arvo" panose="02000000000000000000" pitchFamily="2" charset="77"/>
              <a:ea typeface="+mn-ea"/>
              <a:cs typeface="+mn-cs"/>
            </a:endParaRPr>
          </a:p>
        </p:txBody>
      </p:sp>
      <p:sp>
        <p:nvSpPr>
          <p:cNvPr id="2" name="Slide Number Placeholder 10">
            <a:extLst>
              <a:ext uri="{FF2B5EF4-FFF2-40B4-BE49-F238E27FC236}">
                <a16:creationId xmlns:a16="http://schemas.microsoft.com/office/drawing/2014/main" id="{972355FC-0DC9-12BF-358A-FFFE115C0877}"/>
              </a:ext>
            </a:extLst>
          </p:cNvPr>
          <p:cNvSpPr txBox="1">
            <a:spLocks/>
          </p:cNvSpPr>
          <p:nvPr/>
        </p:nvSpPr>
        <p:spPr>
          <a:xfrm>
            <a:off x="9070375" y="637057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321897-4101-4970-B77E-478C04F83F85}" type="slidenum">
              <a:rPr lang="en-US" sz="1600" smtClean="0">
                <a:solidFill>
                  <a:schemeClr val="bg1"/>
                </a:solidFill>
                <a:latin typeface="Bebas Neue" panose="020B0606020202050201" pitchFamily="34" charset="0"/>
              </a:rPr>
              <a:pPr/>
              <a:t>20</a:t>
            </a:fld>
            <a:endParaRPr lang="en-US" sz="1600" dirty="0">
              <a:solidFill>
                <a:schemeClr val="bg1"/>
              </a:solidFill>
              <a:latin typeface="Bebas Neue" panose="020B0606020202050201" pitchFamily="34" charset="0"/>
            </a:endParaRPr>
          </a:p>
        </p:txBody>
      </p:sp>
      <p:pic>
        <p:nvPicPr>
          <p:cNvPr id="3" name="Picture 2" descr="A picture containing text&#10;&#10;Description automatically generated">
            <a:extLst>
              <a:ext uri="{FF2B5EF4-FFF2-40B4-BE49-F238E27FC236}">
                <a16:creationId xmlns:a16="http://schemas.microsoft.com/office/drawing/2014/main" id="{C8C73AA0-E912-388C-5CCC-EFDE439D80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6087" y="4798249"/>
            <a:ext cx="3321014" cy="1629176"/>
          </a:xfrm>
          <a:prstGeom prst="rect">
            <a:avLst/>
          </a:prstGeom>
        </p:spPr>
      </p:pic>
      <p:sp>
        <p:nvSpPr>
          <p:cNvPr id="10" name="TextBox 9">
            <a:extLst>
              <a:ext uri="{FF2B5EF4-FFF2-40B4-BE49-F238E27FC236}">
                <a16:creationId xmlns:a16="http://schemas.microsoft.com/office/drawing/2014/main" id="{B821A352-BF47-BFB2-A0F3-61969EB8D80E}"/>
              </a:ext>
            </a:extLst>
          </p:cNvPr>
          <p:cNvSpPr txBox="1"/>
          <p:nvPr/>
        </p:nvSpPr>
        <p:spPr>
          <a:xfrm>
            <a:off x="6890870" y="5612837"/>
            <a:ext cx="4635335" cy="523220"/>
          </a:xfrm>
          <a:prstGeom prst="rect">
            <a:avLst/>
          </a:prstGeom>
          <a:noFill/>
        </p:spPr>
        <p:txBody>
          <a:bodyPr wrap="square">
            <a:spAutoFit/>
          </a:bodyPr>
          <a:lstStyle/>
          <a:p>
            <a:r>
              <a:rPr lang="en-US" sz="1400" dirty="0">
                <a:solidFill>
                  <a:schemeClr val="bg1"/>
                </a:solidFill>
                <a:latin typeface="Arvo" panose="02000000000000000000" pitchFamily="2" charset="77"/>
              </a:rPr>
              <a:t>Source:  </a:t>
            </a:r>
            <a:r>
              <a:rPr lang="en-US" sz="1400" dirty="0">
                <a:solidFill>
                  <a:schemeClr val="bg1"/>
                </a:solidFill>
                <a:latin typeface="Arvo" panose="02000000000000000000" pitchFamily="2" charset="77"/>
                <a:hlinkClick r:id="rId3">
                  <a:extLst>
                    <a:ext uri="{A12FA001-AC4F-418D-AE19-62706E023703}">
                      <ahyp:hlinkClr xmlns:ahyp="http://schemas.microsoft.com/office/drawing/2018/hyperlinkcolor" val="tx"/>
                    </a:ext>
                  </a:extLst>
                </a:hlinkClick>
              </a:rPr>
              <a:t>https://www.medicareinteractive.org/get-answers/medicare-fraud-and-abuse/</a:t>
            </a:r>
            <a:endParaRPr lang="en-US" sz="1400" dirty="0">
              <a:solidFill>
                <a:schemeClr val="bg1"/>
              </a:solidFill>
              <a:latin typeface="Arvo" panose="02000000000000000000" pitchFamily="2" charset="77"/>
            </a:endParaRPr>
          </a:p>
        </p:txBody>
      </p:sp>
      <p:pic>
        <p:nvPicPr>
          <p:cNvPr id="4" name="Picture 3" descr="A picture containing logo&#10;&#10;Description automatically generated">
            <a:extLst>
              <a:ext uri="{FF2B5EF4-FFF2-40B4-BE49-F238E27FC236}">
                <a16:creationId xmlns:a16="http://schemas.microsoft.com/office/drawing/2014/main" id="{305CE2A9-302D-9F8D-7605-E2B27A9A56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9437" y="133344"/>
            <a:ext cx="3731658" cy="4421864"/>
          </a:xfrm>
          <a:prstGeom prst="rect">
            <a:avLst/>
          </a:prstGeom>
        </p:spPr>
      </p:pic>
    </p:spTree>
    <p:extLst>
      <p:ext uri="{BB962C8B-B14F-4D97-AF65-F5344CB8AC3E}">
        <p14:creationId xmlns:p14="http://schemas.microsoft.com/office/powerpoint/2010/main" val="1974933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EE18665-1C1F-0345-5E04-FA7CFD15FCFA}"/>
              </a:ext>
            </a:extLst>
          </p:cNvPr>
          <p:cNvSpPr/>
          <p:nvPr/>
        </p:nvSpPr>
        <p:spPr>
          <a:xfrm>
            <a:off x="0" y="0"/>
            <a:ext cx="6096000" cy="6858000"/>
          </a:xfrm>
          <a:prstGeom prst="rect">
            <a:avLst/>
          </a:prstGeom>
          <a:solidFill>
            <a:srgbClr val="482E59">
              <a:alpha val="6495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63BCCC82-274B-F813-5D8A-34BFC1E7C927}"/>
              </a:ext>
            </a:extLst>
          </p:cNvPr>
          <p:cNvSpPr txBox="1"/>
          <p:nvPr/>
        </p:nvSpPr>
        <p:spPr>
          <a:xfrm>
            <a:off x="612897" y="2533726"/>
            <a:ext cx="4870206" cy="1588127"/>
          </a:xfrm>
          <a:prstGeom prst="rect">
            <a:avLst/>
          </a:prstGeom>
          <a:noFill/>
        </p:spPr>
        <p:txBody>
          <a:bodyPr wrap="square" lIns="91440" tIns="45720" rIns="91440" bIns="45720" rtlCol="0" anchor="t">
            <a:spAutoFit/>
          </a:bodyPr>
          <a:lstStyle/>
          <a:p>
            <a:pPr marR="0" lvl="0" algn="l" defTabSz="685800" rtl="0" eaLnBrk="1" fontAlgn="base" latinLnBrk="0" hangingPunct="1">
              <a:lnSpc>
                <a:spcPct val="90000"/>
              </a:lnSpc>
              <a:spcBef>
                <a:spcPts val="750"/>
              </a:spcBef>
              <a:spcAft>
                <a:spcPts val="0"/>
              </a:spcAft>
              <a:buClrTx/>
              <a:buSzTx/>
              <a:tabLst/>
              <a:defRPr/>
            </a:pPr>
            <a:r>
              <a:rPr kumimoji="0" lang="en-US" sz="3600" b="1" u="none" strike="noStrike" kern="1200" cap="none" spc="0" normalizeH="0" baseline="0" noProof="0" dirty="0">
                <a:ln>
                  <a:noFill/>
                </a:ln>
                <a:solidFill>
                  <a:schemeClr val="bg1"/>
                </a:solidFill>
                <a:effectLst/>
                <a:uLnTx/>
                <a:uFillTx/>
                <a:latin typeface="Arvo" panose="02000000000000000000" pitchFamily="2" charset="77"/>
                <a:ea typeface="+mj-ea"/>
                <a:cs typeface="+mj-cs"/>
              </a:rPr>
              <a:t>2024 Fall Open Enrollment Counseling</a:t>
            </a:r>
            <a:endParaRPr kumimoji="0" lang="en-US" sz="3600" b="1" u="none" strike="noStrike" kern="1200" cap="none" spc="0" normalizeH="0" baseline="0" noProof="0" dirty="0">
              <a:ln>
                <a:noFill/>
              </a:ln>
              <a:solidFill>
                <a:srgbClr val="AAD7D1"/>
              </a:solidFill>
              <a:effectLst/>
              <a:uLnTx/>
              <a:uFillTx/>
              <a:latin typeface="Arvo" panose="02000000000000000000" pitchFamily="2" charset="77"/>
              <a:ea typeface="+mn-ea"/>
              <a:cs typeface="+mn-cs"/>
            </a:endParaRPr>
          </a:p>
        </p:txBody>
      </p:sp>
      <p:sp>
        <p:nvSpPr>
          <p:cNvPr id="2" name="Slide Number Placeholder 10">
            <a:extLst>
              <a:ext uri="{FF2B5EF4-FFF2-40B4-BE49-F238E27FC236}">
                <a16:creationId xmlns:a16="http://schemas.microsoft.com/office/drawing/2014/main" id="{972355FC-0DC9-12BF-358A-FFFE115C0877}"/>
              </a:ext>
            </a:extLst>
          </p:cNvPr>
          <p:cNvSpPr txBox="1">
            <a:spLocks/>
          </p:cNvSpPr>
          <p:nvPr/>
        </p:nvSpPr>
        <p:spPr>
          <a:xfrm>
            <a:off x="9070375" y="637057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321897-4101-4970-B77E-478C04F83F85}" type="slidenum">
              <a:rPr lang="en-US" sz="1600" smtClean="0">
                <a:solidFill>
                  <a:schemeClr val="bg1"/>
                </a:solidFill>
                <a:latin typeface="Bebas Neue" panose="020B0606020202050201" pitchFamily="34" charset="0"/>
              </a:rPr>
              <a:pPr/>
              <a:t>21</a:t>
            </a:fld>
            <a:endParaRPr lang="en-US" sz="1600" dirty="0">
              <a:solidFill>
                <a:schemeClr val="bg1"/>
              </a:solidFill>
              <a:latin typeface="Bebas Neue" panose="020B0606020202050201" pitchFamily="34" charset="0"/>
            </a:endParaRPr>
          </a:p>
        </p:txBody>
      </p:sp>
      <p:sp>
        <p:nvSpPr>
          <p:cNvPr id="4" name="TextBox 3">
            <a:extLst>
              <a:ext uri="{FF2B5EF4-FFF2-40B4-BE49-F238E27FC236}">
                <a16:creationId xmlns:a16="http://schemas.microsoft.com/office/drawing/2014/main" id="{A901C11C-48E1-4056-3FFA-EE0C78DAF93E}"/>
              </a:ext>
            </a:extLst>
          </p:cNvPr>
          <p:cNvSpPr txBox="1"/>
          <p:nvPr/>
        </p:nvSpPr>
        <p:spPr>
          <a:xfrm>
            <a:off x="6304475" y="880965"/>
            <a:ext cx="4870206" cy="4893647"/>
          </a:xfrm>
          <a:prstGeom prst="rect">
            <a:avLst/>
          </a:prstGeom>
          <a:noFill/>
        </p:spPr>
        <p:txBody>
          <a:bodyPr wrap="square" lIns="91440" tIns="45720" rIns="91440" bIns="45720" rtlCol="0" anchor="t">
            <a:spAutoFit/>
          </a:bodyPr>
          <a:lstStyle/>
          <a:p>
            <a:pPr marL="800100" lvl="1" indent="-342900">
              <a:buFont typeface="Arial" panose="020B0604020202020204" pitchFamily="34" charset="0"/>
              <a:buChar char="•"/>
            </a:pPr>
            <a:r>
              <a:rPr lang="en-US" sz="2400" dirty="0">
                <a:latin typeface="Arvo" panose="02000000000000000000" pitchFamily="2" charset="77"/>
              </a:rPr>
              <a:t>In-person events in many communities, call ADRC for info</a:t>
            </a:r>
          </a:p>
          <a:p>
            <a:pPr marL="800100" lvl="1" indent="-342900">
              <a:buFont typeface="Arial" panose="020B0604020202020204" pitchFamily="34" charset="0"/>
              <a:buChar char="•"/>
            </a:pPr>
            <a:endParaRPr lang="en-US" sz="2400" dirty="0">
              <a:latin typeface="Arvo" panose="02000000000000000000" pitchFamily="2" charset="77"/>
            </a:endParaRPr>
          </a:p>
          <a:p>
            <a:pPr marL="800100" lvl="1" indent="-342900">
              <a:buFont typeface="Arial" panose="020B0604020202020204" pitchFamily="34" charset="0"/>
              <a:buChar char="•"/>
            </a:pPr>
            <a:r>
              <a:rPr lang="en-US" sz="2400" dirty="0">
                <a:latin typeface="Arvo" panose="02000000000000000000" pitchFamily="2" charset="77"/>
              </a:rPr>
              <a:t>Use Beneficiary Planning Tool</a:t>
            </a:r>
          </a:p>
          <a:p>
            <a:pPr marL="800100" lvl="1" indent="-342900">
              <a:buFont typeface="Arial" panose="020B0604020202020204" pitchFamily="34" charset="0"/>
              <a:buChar char="•"/>
            </a:pPr>
            <a:endParaRPr lang="en-US" sz="2400" dirty="0">
              <a:latin typeface="Arvo" panose="02000000000000000000" pitchFamily="2" charset="77"/>
            </a:endParaRPr>
          </a:p>
          <a:p>
            <a:pPr marL="800100" lvl="1" indent="-342900">
              <a:buFont typeface="Arial" panose="020B0604020202020204" pitchFamily="34" charset="0"/>
              <a:buChar char="•"/>
            </a:pPr>
            <a:r>
              <a:rPr lang="en-US" sz="2400" dirty="0">
                <a:latin typeface="Arvo" panose="02000000000000000000" pitchFamily="2" charset="77"/>
              </a:rPr>
              <a:t>ADRC – Live or callback assistance</a:t>
            </a:r>
          </a:p>
          <a:p>
            <a:pPr marL="800100" lvl="1" indent="-342900">
              <a:buFont typeface="Arial" panose="020B0604020202020204" pitchFamily="34" charset="0"/>
              <a:buChar char="•"/>
            </a:pPr>
            <a:endParaRPr lang="en-US" sz="2400" dirty="0">
              <a:latin typeface="Arvo" panose="02000000000000000000" pitchFamily="2" charset="77"/>
            </a:endParaRPr>
          </a:p>
          <a:p>
            <a:pPr marL="800100" lvl="1" indent="-342900">
              <a:buFont typeface="Arial" panose="020B0604020202020204" pitchFamily="34" charset="0"/>
              <a:buChar char="•"/>
            </a:pPr>
            <a:r>
              <a:rPr lang="en-US" sz="2400" dirty="0">
                <a:latin typeface="Arvo" panose="02000000000000000000" pitchFamily="2" charset="77"/>
              </a:rPr>
              <a:t>SHIP appointments – appointments scheduled starting October 1, 2024 </a:t>
            </a:r>
          </a:p>
        </p:txBody>
      </p:sp>
      <p:sp>
        <p:nvSpPr>
          <p:cNvPr id="7" name="TextBox 6">
            <a:extLst>
              <a:ext uri="{FF2B5EF4-FFF2-40B4-BE49-F238E27FC236}">
                <a16:creationId xmlns:a16="http://schemas.microsoft.com/office/drawing/2014/main" id="{E579C6A9-CD28-CDE9-3A4D-D55AD2609714}"/>
              </a:ext>
            </a:extLst>
          </p:cNvPr>
          <p:cNvSpPr txBox="1"/>
          <p:nvPr/>
        </p:nvSpPr>
        <p:spPr>
          <a:xfrm>
            <a:off x="6623463" y="5847350"/>
            <a:ext cx="6097978" cy="523220"/>
          </a:xfrm>
          <a:prstGeom prst="rect">
            <a:avLst/>
          </a:prstGeom>
          <a:noFill/>
        </p:spPr>
        <p:txBody>
          <a:bodyPr wrap="square">
            <a:spAutoFit/>
          </a:bodyPr>
          <a:lstStyle/>
          <a:p>
            <a:pPr lvl="1"/>
            <a:r>
              <a:rPr kumimoji="0" lang="en-US" sz="2800" b="1" i="0" u="none" strike="noStrike" kern="1200" cap="none" spc="0" normalizeH="0" baseline="0" noProof="0" dirty="0">
                <a:ln>
                  <a:noFill/>
                </a:ln>
                <a:solidFill>
                  <a:srgbClr val="F55750"/>
                </a:solidFill>
                <a:effectLst/>
                <a:uLnTx/>
                <a:uFillTx/>
                <a:latin typeface="Arvo" panose="02000000000000000000" pitchFamily="2" charset="77"/>
              </a:rPr>
              <a:t>1-800-432-2080</a:t>
            </a:r>
          </a:p>
        </p:txBody>
      </p:sp>
    </p:spTree>
    <p:extLst>
      <p:ext uri="{BB962C8B-B14F-4D97-AF65-F5344CB8AC3E}">
        <p14:creationId xmlns:p14="http://schemas.microsoft.com/office/powerpoint/2010/main" val="2369951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EE18665-1C1F-0345-5E04-FA7CFD15FCFA}"/>
              </a:ext>
            </a:extLst>
          </p:cNvPr>
          <p:cNvSpPr/>
          <p:nvPr/>
        </p:nvSpPr>
        <p:spPr>
          <a:xfrm>
            <a:off x="0" y="0"/>
            <a:ext cx="6096000" cy="6858000"/>
          </a:xfrm>
          <a:prstGeom prst="rect">
            <a:avLst/>
          </a:prstGeom>
          <a:solidFill>
            <a:srgbClr val="482E59">
              <a:alpha val="6495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63BCCC82-274B-F813-5D8A-34BFC1E7C927}"/>
              </a:ext>
            </a:extLst>
          </p:cNvPr>
          <p:cNvSpPr txBox="1"/>
          <p:nvPr/>
        </p:nvSpPr>
        <p:spPr>
          <a:xfrm>
            <a:off x="269507" y="2127184"/>
            <a:ext cx="5592278" cy="1089529"/>
          </a:xfrm>
          <a:prstGeom prst="rect">
            <a:avLst/>
          </a:prstGeom>
          <a:noFill/>
        </p:spPr>
        <p:txBody>
          <a:bodyPr wrap="square" lIns="91440" tIns="45720" rIns="91440" bIns="45720" rtlCol="0" anchor="t">
            <a:spAutoFit/>
          </a:bodyPr>
          <a:lstStyle/>
          <a:p>
            <a:pPr marR="0" lvl="0" algn="ctr" defTabSz="685800" rtl="0" eaLnBrk="1" fontAlgn="base" latinLnBrk="0" hangingPunct="1">
              <a:lnSpc>
                <a:spcPct val="90000"/>
              </a:lnSpc>
              <a:spcBef>
                <a:spcPts val="750"/>
              </a:spcBef>
              <a:spcAft>
                <a:spcPts val="0"/>
              </a:spcAft>
              <a:buClrTx/>
              <a:buSzTx/>
              <a:tabLst/>
              <a:defRPr/>
            </a:pPr>
            <a:r>
              <a:rPr kumimoji="0" lang="en-US" sz="3600" b="1" u="none" strike="noStrike" kern="1200" cap="none" spc="0" normalizeH="0" baseline="0" noProof="0" dirty="0">
                <a:ln>
                  <a:noFill/>
                </a:ln>
                <a:solidFill>
                  <a:schemeClr val="bg1"/>
                </a:solidFill>
                <a:effectLst/>
                <a:uLnTx/>
                <a:uFillTx/>
                <a:latin typeface="Arvo" panose="02000000000000000000" pitchFamily="2" charset="77"/>
                <a:ea typeface="+mj-ea"/>
                <a:cs typeface="+mj-cs"/>
              </a:rPr>
              <a:t>Beneficiary Planning Tool </a:t>
            </a:r>
            <a:br>
              <a:rPr kumimoji="0" lang="en-US" sz="3600" b="1" u="none" strike="noStrike" kern="1200" cap="none" spc="0" normalizeH="0" baseline="0" noProof="0" dirty="0">
                <a:ln>
                  <a:noFill/>
                </a:ln>
                <a:solidFill>
                  <a:schemeClr val="bg1"/>
                </a:solidFill>
                <a:effectLst/>
                <a:uLnTx/>
                <a:uFillTx/>
                <a:latin typeface="Arvo" panose="02000000000000000000" pitchFamily="2" charset="77"/>
                <a:ea typeface="+mj-ea"/>
                <a:cs typeface="+mj-cs"/>
              </a:rPr>
            </a:br>
            <a:r>
              <a:rPr kumimoji="0" lang="en-US" sz="3600" b="1" u="none" strike="noStrike" kern="1200" cap="none" spc="0" normalizeH="0" baseline="0" noProof="0" dirty="0">
                <a:ln>
                  <a:noFill/>
                </a:ln>
                <a:solidFill>
                  <a:schemeClr val="bg1"/>
                </a:solidFill>
                <a:effectLst/>
                <a:uLnTx/>
                <a:uFillTx/>
                <a:latin typeface="Arvo" panose="02000000000000000000" pitchFamily="2" charset="77"/>
                <a:ea typeface="+mj-ea"/>
                <a:cs typeface="+mj-cs"/>
              </a:rPr>
              <a:t>for Remote Counseling</a:t>
            </a:r>
            <a:endParaRPr kumimoji="0" lang="en-US" sz="3600" b="1" u="none" strike="noStrike" kern="1200" cap="none" spc="0" normalizeH="0" baseline="0" noProof="0" dirty="0">
              <a:ln>
                <a:noFill/>
              </a:ln>
              <a:solidFill>
                <a:srgbClr val="AAD7D1"/>
              </a:solidFill>
              <a:effectLst/>
              <a:uLnTx/>
              <a:uFillTx/>
              <a:latin typeface="Arvo" panose="02000000000000000000" pitchFamily="2" charset="77"/>
              <a:ea typeface="+mn-ea"/>
              <a:cs typeface="+mn-cs"/>
            </a:endParaRPr>
          </a:p>
        </p:txBody>
      </p:sp>
      <p:sp>
        <p:nvSpPr>
          <p:cNvPr id="2" name="Slide Number Placeholder 10">
            <a:extLst>
              <a:ext uri="{FF2B5EF4-FFF2-40B4-BE49-F238E27FC236}">
                <a16:creationId xmlns:a16="http://schemas.microsoft.com/office/drawing/2014/main" id="{972355FC-0DC9-12BF-358A-FFFE115C0877}"/>
              </a:ext>
            </a:extLst>
          </p:cNvPr>
          <p:cNvSpPr txBox="1">
            <a:spLocks/>
          </p:cNvSpPr>
          <p:nvPr/>
        </p:nvSpPr>
        <p:spPr>
          <a:xfrm>
            <a:off x="9070375" y="637057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321897-4101-4970-B77E-478C04F83F85}" type="slidenum">
              <a:rPr lang="en-US" sz="1600" smtClean="0">
                <a:solidFill>
                  <a:schemeClr val="bg1"/>
                </a:solidFill>
                <a:latin typeface="Bebas Neue" panose="020B0606020202050201" pitchFamily="34" charset="0"/>
              </a:rPr>
              <a:pPr/>
              <a:t>22</a:t>
            </a:fld>
            <a:endParaRPr lang="en-US" sz="1600" dirty="0">
              <a:solidFill>
                <a:schemeClr val="bg1"/>
              </a:solidFill>
              <a:latin typeface="Bebas Neue" panose="020B0606020202050201" pitchFamily="34" charset="0"/>
            </a:endParaRPr>
          </a:p>
        </p:txBody>
      </p:sp>
      <p:sp>
        <p:nvSpPr>
          <p:cNvPr id="4" name="TextBox 3">
            <a:extLst>
              <a:ext uri="{FF2B5EF4-FFF2-40B4-BE49-F238E27FC236}">
                <a16:creationId xmlns:a16="http://schemas.microsoft.com/office/drawing/2014/main" id="{A901C11C-48E1-4056-3FFA-EE0C78DAF93E}"/>
              </a:ext>
            </a:extLst>
          </p:cNvPr>
          <p:cNvSpPr txBox="1"/>
          <p:nvPr/>
        </p:nvSpPr>
        <p:spPr>
          <a:xfrm>
            <a:off x="6458854" y="1068709"/>
            <a:ext cx="4870206" cy="5016758"/>
          </a:xfrm>
          <a:prstGeom prst="rect">
            <a:avLst/>
          </a:prstGeom>
          <a:noFill/>
        </p:spPr>
        <p:txBody>
          <a:bodyPr wrap="square" lIns="91440" tIns="45720" rIns="91440" bIns="45720" rtlCol="0" anchor="t">
            <a:spAutoFit/>
          </a:bodyPr>
          <a:lstStyle/>
          <a:p>
            <a:pPr marL="800100" lvl="1" indent="-342900">
              <a:buFont typeface="Arial" panose="020B0604020202020204" pitchFamily="34" charset="0"/>
              <a:buChar char="•"/>
            </a:pPr>
            <a:r>
              <a:rPr lang="en-US" sz="3200" dirty="0">
                <a:latin typeface="Arvo" panose="02000000000000000000" pitchFamily="2" charset="77"/>
              </a:rPr>
              <a:t>Basic demographic information</a:t>
            </a:r>
          </a:p>
          <a:p>
            <a:pPr marL="800100" lvl="1" indent="-342900">
              <a:buFont typeface="Arial" panose="020B0604020202020204" pitchFamily="34" charset="0"/>
              <a:buChar char="•"/>
            </a:pPr>
            <a:endParaRPr lang="en-US" sz="3200" dirty="0">
              <a:latin typeface="Arvo" panose="02000000000000000000" pitchFamily="2" charset="77"/>
            </a:endParaRPr>
          </a:p>
          <a:p>
            <a:pPr marL="800100" lvl="1" indent="-342900">
              <a:buFont typeface="Arial" panose="020B0604020202020204" pitchFamily="34" charset="0"/>
              <a:buChar char="•"/>
            </a:pPr>
            <a:r>
              <a:rPr lang="en-US" sz="3200" dirty="0">
                <a:latin typeface="Arvo" panose="02000000000000000000" pitchFamily="2" charset="77"/>
              </a:rPr>
              <a:t>Drug list and dosages</a:t>
            </a:r>
          </a:p>
          <a:p>
            <a:pPr lvl="1"/>
            <a:endParaRPr lang="en-US" sz="3200" dirty="0">
              <a:latin typeface="Arvo" panose="02000000000000000000" pitchFamily="2" charset="77"/>
            </a:endParaRPr>
          </a:p>
          <a:p>
            <a:pPr marL="800100" lvl="1" indent="-342900">
              <a:buFont typeface="Arial" panose="020B0604020202020204" pitchFamily="34" charset="0"/>
              <a:buChar char="•"/>
            </a:pPr>
            <a:r>
              <a:rPr lang="en-US" sz="3200" dirty="0">
                <a:latin typeface="Arvo" panose="02000000000000000000" pitchFamily="2" charset="77"/>
              </a:rPr>
              <a:t>Designed to support a smooth and efficient experience</a:t>
            </a:r>
          </a:p>
        </p:txBody>
      </p:sp>
    </p:spTree>
    <p:extLst>
      <p:ext uri="{BB962C8B-B14F-4D97-AF65-F5344CB8AC3E}">
        <p14:creationId xmlns:p14="http://schemas.microsoft.com/office/powerpoint/2010/main" val="2345018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and white pattern&#10;&#10;Description automatically generated">
            <a:extLst>
              <a:ext uri="{FF2B5EF4-FFF2-40B4-BE49-F238E27FC236}">
                <a16:creationId xmlns:a16="http://schemas.microsoft.com/office/drawing/2014/main" id="{D3F179EC-F469-CFBB-7A40-0EAD7D49AE0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6301" y="0"/>
            <a:ext cx="6235700" cy="6858000"/>
          </a:xfrm>
          <a:prstGeom prst="rect">
            <a:avLst/>
          </a:prstGeom>
        </p:spPr>
      </p:pic>
      <p:sp>
        <p:nvSpPr>
          <p:cNvPr id="7" name="Title 6">
            <a:extLst>
              <a:ext uri="{FF2B5EF4-FFF2-40B4-BE49-F238E27FC236}">
                <a16:creationId xmlns:a16="http://schemas.microsoft.com/office/drawing/2014/main" id="{B57A99C2-5F73-0020-E51B-940E1A6EBAFA}"/>
              </a:ext>
            </a:extLst>
          </p:cNvPr>
          <p:cNvSpPr txBox="1">
            <a:spLocks noGrp="1"/>
          </p:cNvSpPr>
          <p:nvPr>
            <p:ph type="title"/>
          </p:nvPr>
        </p:nvSpPr>
        <p:spPr>
          <a:xfrm>
            <a:off x="6675051" y="2551837"/>
            <a:ext cx="4456579" cy="1754326"/>
          </a:xfrm>
          <a:prstGeom prst="rect">
            <a:avLst/>
          </a:prstGeom>
          <a:noFill/>
        </p:spPr>
        <p:txBody>
          <a:bodyPr wrap="square" lIns="91440" tIns="45720" rIns="91440" bIns="45720" rtlCol="0" anchor="t">
            <a:spAutoFit/>
          </a:bodyPr>
          <a:lstStyle/>
          <a:p>
            <a:r>
              <a:rPr lang="en-US" sz="4000" b="1" dirty="0"/>
              <a:t>NM SHIP Open Enrollment Planning Form</a:t>
            </a:r>
            <a:endParaRPr lang="en-US" sz="4000" b="1" u="sng" dirty="0"/>
          </a:p>
        </p:txBody>
      </p:sp>
      <p:sp>
        <p:nvSpPr>
          <p:cNvPr id="2" name="Slide Number Placeholder 10">
            <a:extLst>
              <a:ext uri="{FF2B5EF4-FFF2-40B4-BE49-F238E27FC236}">
                <a16:creationId xmlns:a16="http://schemas.microsoft.com/office/drawing/2014/main" id="{643E3391-EFC5-805D-46F1-5F8CEDE975EC}"/>
              </a:ext>
            </a:extLst>
          </p:cNvPr>
          <p:cNvSpPr txBox="1">
            <a:spLocks/>
          </p:cNvSpPr>
          <p:nvPr/>
        </p:nvSpPr>
        <p:spPr>
          <a:xfrm>
            <a:off x="9070375" y="637057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321897-4101-4970-B77E-478C04F83F85}" type="slidenum">
              <a:rPr lang="en-US" sz="1600" smtClean="0">
                <a:solidFill>
                  <a:schemeClr val="bg1"/>
                </a:solidFill>
                <a:latin typeface="Bebas Neue" panose="020B0606020202050201" pitchFamily="34" charset="0"/>
              </a:rPr>
              <a:pPr/>
              <a:t>23</a:t>
            </a:fld>
            <a:endParaRPr lang="en-US" sz="1600" dirty="0">
              <a:solidFill>
                <a:schemeClr val="bg1"/>
              </a:solidFill>
              <a:latin typeface="Bebas Neue" panose="020B0606020202050201" pitchFamily="34" charset="0"/>
            </a:endParaRPr>
          </a:p>
        </p:txBody>
      </p:sp>
      <p:pic>
        <p:nvPicPr>
          <p:cNvPr id="4" name="Picture 3">
            <a:extLst>
              <a:ext uri="{FF2B5EF4-FFF2-40B4-BE49-F238E27FC236}">
                <a16:creationId xmlns:a16="http://schemas.microsoft.com/office/drawing/2014/main" id="{91BDD086-A9C8-5491-4188-7DB095A7E54B}"/>
              </a:ext>
            </a:extLst>
          </p:cNvPr>
          <p:cNvPicPr>
            <a:picLocks noChangeAspect="1"/>
          </p:cNvPicPr>
          <p:nvPr/>
        </p:nvPicPr>
        <p:blipFill>
          <a:blip r:embed="rId4"/>
          <a:stretch>
            <a:fillRect/>
          </a:stretch>
        </p:blipFill>
        <p:spPr>
          <a:xfrm>
            <a:off x="754382" y="668255"/>
            <a:ext cx="4450658" cy="5601090"/>
          </a:xfrm>
          <a:prstGeom prst="rect">
            <a:avLst/>
          </a:prstGeom>
          <a:effectLst>
            <a:outerShdw blurRad="332510" dist="38100" dir="2700000" sx="102816" sy="102816" algn="tl" rotWithShape="0">
              <a:prstClr val="black">
                <a:alpha val="25272"/>
              </a:prstClr>
            </a:outerShdw>
          </a:effectLst>
        </p:spPr>
      </p:pic>
    </p:spTree>
    <p:extLst>
      <p:ext uri="{BB962C8B-B14F-4D97-AF65-F5344CB8AC3E}">
        <p14:creationId xmlns:p14="http://schemas.microsoft.com/office/powerpoint/2010/main" val="574420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82E59"/>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3C1CA2-D38F-19D7-0D99-2257A826FC04}"/>
              </a:ext>
            </a:extLst>
          </p:cNvPr>
          <p:cNvSpPr txBox="1"/>
          <p:nvPr/>
        </p:nvSpPr>
        <p:spPr>
          <a:xfrm>
            <a:off x="1769397" y="2720215"/>
            <a:ext cx="10422603" cy="1200329"/>
          </a:xfrm>
          <a:prstGeom prst="rect">
            <a:avLst/>
          </a:prstGeom>
          <a:noFill/>
        </p:spPr>
        <p:txBody>
          <a:bodyPr wrap="square" rtlCol="0">
            <a:spAutoFit/>
          </a:bodyPr>
          <a:lstStyle/>
          <a:p>
            <a:r>
              <a:rPr lang="en-US" sz="7200" dirty="0">
                <a:solidFill>
                  <a:schemeClr val="bg1"/>
                </a:solidFill>
                <a:latin typeface="Bebas Neue" panose="020B0606020202050201" pitchFamily="34" charset="77"/>
              </a:rPr>
              <a:t>Open Enrollment Q&amp;A</a:t>
            </a:r>
          </a:p>
        </p:txBody>
      </p:sp>
      <p:sp>
        <p:nvSpPr>
          <p:cNvPr id="6" name="Rectangle 5">
            <a:extLst>
              <a:ext uri="{FF2B5EF4-FFF2-40B4-BE49-F238E27FC236}">
                <a16:creationId xmlns:a16="http://schemas.microsoft.com/office/drawing/2014/main" id="{283E1CA1-5DB4-A441-B55A-0642CA603B7C}"/>
              </a:ext>
            </a:extLst>
          </p:cNvPr>
          <p:cNvSpPr/>
          <p:nvPr/>
        </p:nvSpPr>
        <p:spPr>
          <a:xfrm>
            <a:off x="1896907" y="4022767"/>
            <a:ext cx="4609321" cy="45719"/>
          </a:xfrm>
          <a:prstGeom prst="rect">
            <a:avLst/>
          </a:prstGeom>
          <a:solidFill>
            <a:srgbClr val="FAB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vo" panose="02000000000000000000" pitchFamily="2" charset="77"/>
            </a:endParaRPr>
          </a:p>
        </p:txBody>
      </p:sp>
      <p:pic>
        <p:nvPicPr>
          <p:cNvPr id="7" name="Picture 6" descr="A blue arrows on a black background&#10;&#10;Description automatically generated">
            <a:extLst>
              <a:ext uri="{FF2B5EF4-FFF2-40B4-BE49-F238E27FC236}">
                <a16:creationId xmlns:a16="http://schemas.microsoft.com/office/drawing/2014/main" id="{CBDE1F1B-0394-972A-2B65-5816575B112E}"/>
              </a:ext>
            </a:extLst>
          </p:cNvPr>
          <p:cNvPicPr>
            <a:picLocks noChangeAspect="1"/>
          </p:cNvPicPr>
          <p:nvPr/>
        </p:nvPicPr>
        <p:blipFill>
          <a:blip r:embed="rId2">
            <a:biLevel thresh="50000"/>
            <a:extLst>
              <a:ext uri="{28A0092B-C50C-407E-A947-70E740481C1C}">
                <a14:useLocalDpi xmlns:a14="http://schemas.microsoft.com/office/drawing/2010/main"/>
              </a:ext>
            </a:extLst>
          </a:blip>
          <a:stretch>
            <a:fillRect/>
          </a:stretch>
        </p:blipFill>
        <p:spPr>
          <a:xfrm rot="16200000">
            <a:off x="116003" y="2202583"/>
            <a:ext cx="2164341" cy="2164341"/>
          </a:xfrm>
          <a:prstGeom prst="rect">
            <a:avLst/>
          </a:prstGeom>
        </p:spPr>
      </p:pic>
    </p:spTree>
    <p:extLst>
      <p:ext uri="{BB962C8B-B14F-4D97-AF65-F5344CB8AC3E}">
        <p14:creationId xmlns:p14="http://schemas.microsoft.com/office/powerpoint/2010/main" val="39420953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63C548CA-E284-21E1-0CEF-788879EC9B25}"/>
              </a:ext>
            </a:extLst>
          </p:cNvPr>
          <p:cNvSpPr txBox="1"/>
          <p:nvPr/>
        </p:nvSpPr>
        <p:spPr>
          <a:xfrm>
            <a:off x="6962667" y="2674996"/>
            <a:ext cx="3666472" cy="3149580"/>
          </a:xfrm>
          <a:prstGeom prst="rect">
            <a:avLst/>
          </a:prstGeom>
          <a:noFill/>
        </p:spPr>
        <p:txBody>
          <a:bodyPr wrap="square" lIns="91440" tIns="45720" rIns="91440" bIns="45720" rtlCol="0" anchor="t">
            <a:spAutoFit/>
          </a:bodyPr>
          <a:lstStyle/>
          <a:p>
            <a:pPr marL="171450" marR="0" lvl="0" indent="-171450" algn="l" defTabSz="685800" rtl="0" eaLnBrk="1" fontAlgn="auto" latinLnBrk="0" hangingPunct="1">
              <a:lnSpc>
                <a:spcPct val="90000"/>
              </a:lnSpc>
              <a:spcBef>
                <a:spcPts val="750"/>
              </a:spcBef>
              <a:spcAft>
                <a:spcPts val="0"/>
              </a:spcAft>
              <a:buClrTx/>
              <a:buSzTx/>
              <a:buFontTx/>
              <a:buNone/>
              <a:tabLst/>
              <a:defRPr/>
            </a:pPr>
            <a:r>
              <a:rPr kumimoji="0" lang="en-US" sz="3200" u="none" strike="noStrike" kern="1200" cap="none" spc="0" normalizeH="0" baseline="0" noProof="0" dirty="0">
                <a:ln>
                  <a:noFill/>
                </a:ln>
                <a:solidFill>
                  <a:prstClr val="black"/>
                </a:solidFill>
                <a:effectLst/>
                <a:uLnTx/>
                <a:uFillTx/>
                <a:latin typeface="Arvo" panose="02000000000000000000" pitchFamily="2" charset="77"/>
                <a:ea typeface="+mn-ea"/>
                <a:cs typeface="+mn-cs"/>
              </a:rPr>
              <a:t>Santa Fe</a:t>
            </a:r>
          </a:p>
          <a:p>
            <a:pPr marL="171450" marR="0" lvl="0" indent="-171450" algn="l" defTabSz="685800" rtl="0" eaLnBrk="1" fontAlgn="auto" latinLnBrk="0" hangingPunct="1">
              <a:lnSpc>
                <a:spcPct val="90000"/>
              </a:lnSpc>
              <a:spcBef>
                <a:spcPts val="750"/>
              </a:spcBef>
              <a:spcAft>
                <a:spcPts val="0"/>
              </a:spcAft>
              <a:buClrTx/>
              <a:buSzTx/>
              <a:buFontTx/>
              <a:buNone/>
              <a:tabLst/>
              <a:defRPr/>
            </a:pPr>
            <a:r>
              <a:rPr kumimoji="0" lang="en-US" sz="3200" u="none" strike="noStrike" kern="1200" cap="none" spc="0" normalizeH="0" baseline="0" noProof="0" dirty="0">
                <a:ln>
                  <a:noFill/>
                </a:ln>
                <a:solidFill>
                  <a:prstClr val="black"/>
                </a:solidFill>
                <a:effectLst/>
                <a:uLnTx/>
                <a:uFillTx/>
                <a:latin typeface="Arvo" panose="02000000000000000000" pitchFamily="2" charset="77"/>
                <a:ea typeface="+mn-ea"/>
                <a:cs typeface="+mn-cs"/>
              </a:rPr>
              <a:t>Albuquerque</a:t>
            </a:r>
          </a:p>
          <a:p>
            <a:pPr marL="171450" marR="0" lvl="0" indent="-171450" algn="l" defTabSz="685800" rtl="0" eaLnBrk="1" fontAlgn="auto" latinLnBrk="0" hangingPunct="1">
              <a:lnSpc>
                <a:spcPct val="90000"/>
              </a:lnSpc>
              <a:spcBef>
                <a:spcPts val="750"/>
              </a:spcBef>
              <a:spcAft>
                <a:spcPts val="0"/>
              </a:spcAft>
              <a:buClrTx/>
              <a:buSzTx/>
              <a:buFontTx/>
              <a:buNone/>
              <a:tabLst/>
              <a:defRPr/>
            </a:pPr>
            <a:r>
              <a:rPr kumimoji="0" lang="en-US" sz="3200" u="none" strike="noStrike" kern="1200" cap="none" spc="0" normalizeH="0" baseline="0" noProof="0" dirty="0">
                <a:ln>
                  <a:noFill/>
                </a:ln>
                <a:solidFill>
                  <a:prstClr val="black"/>
                </a:solidFill>
                <a:effectLst/>
                <a:uLnTx/>
                <a:uFillTx/>
                <a:latin typeface="Arvo" panose="02000000000000000000" pitchFamily="2" charset="77"/>
                <a:ea typeface="+mn-ea"/>
                <a:cs typeface="+mn-cs"/>
              </a:rPr>
              <a:t>Las Cruces</a:t>
            </a:r>
          </a:p>
          <a:p>
            <a:pPr marL="171450" marR="0" lvl="0" indent="-171450" algn="l" defTabSz="685800" rtl="0" eaLnBrk="1" fontAlgn="auto" latinLnBrk="0" hangingPunct="1">
              <a:lnSpc>
                <a:spcPct val="90000"/>
              </a:lnSpc>
              <a:spcBef>
                <a:spcPts val="750"/>
              </a:spcBef>
              <a:spcAft>
                <a:spcPts val="0"/>
              </a:spcAft>
              <a:buClrTx/>
              <a:buSzTx/>
              <a:buFontTx/>
              <a:buNone/>
              <a:tabLst/>
              <a:defRPr/>
            </a:pPr>
            <a:r>
              <a:rPr kumimoji="0" lang="en-US" sz="3200" u="none" strike="noStrike" kern="1200" cap="none" spc="0" normalizeH="0" baseline="0" noProof="0" dirty="0">
                <a:ln>
                  <a:noFill/>
                </a:ln>
                <a:solidFill>
                  <a:prstClr val="black"/>
                </a:solidFill>
                <a:effectLst/>
                <a:uLnTx/>
                <a:uFillTx/>
                <a:latin typeface="Arvo" panose="02000000000000000000" pitchFamily="2" charset="77"/>
                <a:ea typeface="+mn-ea"/>
                <a:cs typeface="+mn-cs"/>
              </a:rPr>
              <a:t>Roswell</a:t>
            </a:r>
          </a:p>
          <a:p>
            <a:pPr marL="171450" marR="0" lvl="0" indent="-171450" algn="l" defTabSz="685800" rtl="0" eaLnBrk="1" fontAlgn="auto" latinLnBrk="0" hangingPunct="1">
              <a:lnSpc>
                <a:spcPct val="90000"/>
              </a:lnSpc>
              <a:spcBef>
                <a:spcPts val="750"/>
              </a:spcBef>
              <a:spcAft>
                <a:spcPts val="0"/>
              </a:spcAft>
              <a:buClrTx/>
              <a:buSzTx/>
              <a:buFontTx/>
              <a:buNone/>
              <a:tabLst/>
              <a:defRPr/>
            </a:pPr>
            <a:r>
              <a:rPr kumimoji="0" lang="en-US" sz="3200" u="none" strike="noStrike" kern="1200" cap="none" spc="0" normalizeH="0" baseline="0" noProof="0" dirty="0">
                <a:ln>
                  <a:noFill/>
                </a:ln>
                <a:solidFill>
                  <a:prstClr val="black"/>
                </a:solidFill>
                <a:effectLst/>
                <a:uLnTx/>
                <a:uFillTx/>
                <a:latin typeface="Arvo" panose="02000000000000000000" pitchFamily="2" charset="77"/>
                <a:ea typeface="+mn-ea"/>
                <a:cs typeface="+mn-cs"/>
              </a:rPr>
              <a:t>Farmington</a:t>
            </a:r>
          </a:p>
          <a:p>
            <a:pPr marL="342900" indent="-342900">
              <a:buFont typeface="Arial" panose="020B0604020202020204" pitchFamily="34" charset="0"/>
              <a:buChar char="•"/>
            </a:pPr>
            <a:endParaRPr lang="en-US" sz="2800" dirty="0">
              <a:latin typeface="Arvo" panose="02000000000000000000" pitchFamily="2" charset="77"/>
              <a:cs typeface="Calibri"/>
            </a:endParaRPr>
          </a:p>
        </p:txBody>
      </p:sp>
      <p:sp>
        <p:nvSpPr>
          <p:cNvPr id="19" name="TextBox 18">
            <a:extLst>
              <a:ext uri="{FF2B5EF4-FFF2-40B4-BE49-F238E27FC236}">
                <a16:creationId xmlns:a16="http://schemas.microsoft.com/office/drawing/2014/main" id="{7B7B8D93-67A4-C015-CC08-1159D09D8823}"/>
              </a:ext>
            </a:extLst>
          </p:cNvPr>
          <p:cNvSpPr txBox="1"/>
          <p:nvPr/>
        </p:nvSpPr>
        <p:spPr>
          <a:xfrm>
            <a:off x="590334" y="4503422"/>
            <a:ext cx="5095221"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dirty="0">
                <a:ln>
                  <a:noFill/>
                </a:ln>
                <a:solidFill>
                  <a:schemeClr val="bg1"/>
                </a:solidFill>
                <a:effectLst/>
                <a:uLnTx/>
                <a:uFillTx/>
                <a:latin typeface="Arvo" panose="02000000000000000000" pitchFamily="2" charset="77"/>
                <a:ea typeface="+mn-ea"/>
                <a:cs typeface="+mn-cs"/>
              </a:rPr>
              <a:t>800-432-2080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dirty="0">
                <a:ln>
                  <a:noFill/>
                </a:ln>
                <a:solidFill>
                  <a:schemeClr val="bg1"/>
                </a:solidFill>
                <a:effectLst/>
                <a:uLnTx/>
                <a:uFillTx/>
                <a:latin typeface="Arvo" panose="02000000000000000000" pitchFamily="2" charset="77"/>
                <a:ea typeface="+mn-ea"/>
                <a:cs typeface="+mn-cs"/>
              </a:rPr>
              <a:t>nmaging.nm.gov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chemeClr val="bg1"/>
                </a:solidFill>
                <a:latin typeface="Arvo" panose="02000000000000000000" pitchFamily="2" charset="77"/>
              </a:rPr>
              <a:t>nm.adrc@altsd.nm.gov</a:t>
            </a:r>
            <a:endParaRPr kumimoji="0" lang="en-US" sz="2400" u="none" strike="noStrike" kern="1200" cap="none" spc="0" normalizeH="0" baseline="0" noProof="0" dirty="0">
              <a:ln>
                <a:noFill/>
              </a:ln>
              <a:solidFill>
                <a:schemeClr val="bg1"/>
              </a:solidFill>
              <a:effectLst/>
              <a:uLnTx/>
              <a:uFillTx/>
              <a:latin typeface="Arvo" panose="02000000000000000000" pitchFamily="2" charset="77"/>
              <a:ea typeface="+mn-ea"/>
              <a:cs typeface="+mn-cs"/>
            </a:endParaRPr>
          </a:p>
        </p:txBody>
      </p:sp>
      <p:sp>
        <p:nvSpPr>
          <p:cNvPr id="12" name="Title 6">
            <a:extLst>
              <a:ext uri="{FF2B5EF4-FFF2-40B4-BE49-F238E27FC236}">
                <a16:creationId xmlns:a16="http://schemas.microsoft.com/office/drawing/2014/main" id="{B0F0EF15-89FF-2073-8454-9A71D03D0910}"/>
              </a:ext>
            </a:extLst>
          </p:cNvPr>
          <p:cNvSpPr txBox="1">
            <a:spLocks/>
          </p:cNvSpPr>
          <p:nvPr/>
        </p:nvSpPr>
        <p:spPr>
          <a:xfrm>
            <a:off x="538673" y="1394247"/>
            <a:ext cx="4073242" cy="1777410"/>
          </a:xfrm>
          <a:prstGeom prst="rect">
            <a:avLst/>
          </a:prstGeom>
          <a:noFill/>
        </p:spPr>
        <p:txBody>
          <a:bodyPr vert="horz" wrap="square" lIns="91440" tIns="45720" rIns="91440" bIns="45720" rtlCol="0" anchor="t">
            <a:spAutoFit/>
          </a:bodyPr>
          <a:lstStyle>
            <a:lvl1pPr algn="l" defTabSz="914400" rtl="0" eaLnBrk="1" latinLnBrk="0" hangingPunct="1">
              <a:lnSpc>
                <a:spcPct val="90000"/>
              </a:lnSpc>
              <a:spcBef>
                <a:spcPct val="0"/>
              </a:spcBef>
              <a:buNone/>
              <a:defRPr sz="5400" b="1" kern="1200">
                <a:solidFill>
                  <a:srgbClr val="482E59"/>
                </a:solidFill>
                <a:latin typeface="Arvo" panose="02000000000000000000" pitchFamily="2" charset="0"/>
                <a:ea typeface="+mj-ea"/>
                <a:cs typeface="+mj-cs"/>
              </a:defRPr>
            </a:lvl1pPr>
          </a:lstStyle>
          <a:p>
            <a:r>
              <a:rPr lang="en-US" sz="6000" b="0" dirty="0">
                <a:solidFill>
                  <a:schemeClr val="bg1"/>
                </a:solidFill>
                <a:latin typeface="Bebas Neue" panose="020B0606020202050201" pitchFamily="34" charset="0"/>
              </a:rPr>
              <a:t>ADRC Contact Information:</a:t>
            </a:r>
            <a:endParaRPr lang="en-US" sz="6000" u="sng" dirty="0">
              <a:solidFill>
                <a:schemeClr val="bg1"/>
              </a:solidFill>
              <a:latin typeface="Bebas Neue" panose="020B0606020202050201" pitchFamily="34" charset="0"/>
            </a:endParaRPr>
          </a:p>
        </p:txBody>
      </p:sp>
      <p:sp>
        <p:nvSpPr>
          <p:cNvPr id="20" name="TextBox 19">
            <a:extLst>
              <a:ext uri="{FF2B5EF4-FFF2-40B4-BE49-F238E27FC236}">
                <a16:creationId xmlns:a16="http://schemas.microsoft.com/office/drawing/2014/main" id="{40776F75-67E4-E7B1-1320-AA4F03E9D2FB}"/>
              </a:ext>
            </a:extLst>
          </p:cNvPr>
          <p:cNvSpPr txBox="1"/>
          <p:nvPr/>
        </p:nvSpPr>
        <p:spPr>
          <a:xfrm>
            <a:off x="6962667" y="1439757"/>
            <a:ext cx="6096000" cy="718658"/>
          </a:xfrm>
          <a:prstGeom prst="rect">
            <a:avLst/>
          </a:prstGeom>
          <a:noFill/>
        </p:spPr>
        <p:txBody>
          <a:bodyPr wrap="square">
            <a:spAutoFit/>
          </a:bodyPr>
          <a:lstStyle/>
          <a:p>
            <a:pPr marL="171450" marR="0" lvl="0" indent="-171450" algn="l" defTabSz="685800" rtl="0" eaLnBrk="1" fontAlgn="auto" latinLnBrk="0" hangingPunct="1">
              <a:lnSpc>
                <a:spcPct val="90000"/>
              </a:lnSpc>
              <a:spcBef>
                <a:spcPts val="750"/>
              </a:spcBef>
              <a:spcAft>
                <a:spcPts val="0"/>
              </a:spcAft>
              <a:buClrTx/>
              <a:buSzTx/>
              <a:buFontTx/>
              <a:buNone/>
              <a:tabLst/>
              <a:defRPr/>
            </a:pPr>
            <a:r>
              <a:rPr kumimoji="0" lang="en-US" sz="4400" strike="noStrike" kern="1200" cap="none" spc="0" normalizeH="0" baseline="0" noProof="0" dirty="0">
                <a:ln>
                  <a:noFill/>
                </a:ln>
                <a:solidFill>
                  <a:srgbClr val="2A9B8D"/>
                </a:solidFill>
                <a:effectLst/>
                <a:uLnTx/>
                <a:uFillTx/>
                <a:latin typeface="Bebas Neue" panose="020B0606020202050201" pitchFamily="34" charset="0"/>
              </a:rPr>
              <a:t>Offices in:</a:t>
            </a:r>
          </a:p>
        </p:txBody>
      </p:sp>
    </p:spTree>
    <p:extLst>
      <p:ext uri="{BB962C8B-B14F-4D97-AF65-F5344CB8AC3E}">
        <p14:creationId xmlns:p14="http://schemas.microsoft.com/office/powerpoint/2010/main" val="489640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EE18665-1C1F-0345-5E04-FA7CFD15FCFA}"/>
              </a:ext>
            </a:extLst>
          </p:cNvPr>
          <p:cNvSpPr/>
          <p:nvPr/>
        </p:nvSpPr>
        <p:spPr>
          <a:xfrm>
            <a:off x="6108192" y="0"/>
            <a:ext cx="6096000" cy="6858000"/>
          </a:xfrm>
          <a:prstGeom prst="rect">
            <a:avLst/>
          </a:prstGeom>
          <a:solidFill>
            <a:srgbClr val="482E59">
              <a:alpha val="6495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5DFC048-4960-5AC4-4268-DB49E69E9011}"/>
              </a:ext>
            </a:extLst>
          </p:cNvPr>
          <p:cNvSpPr/>
          <p:nvPr/>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B57A99C2-5F73-0020-E51B-940E1A6EBAFA}"/>
              </a:ext>
            </a:extLst>
          </p:cNvPr>
          <p:cNvSpPr txBox="1">
            <a:spLocks noGrp="1"/>
          </p:cNvSpPr>
          <p:nvPr>
            <p:ph type="title"/>
          </p:nvPr>
        </p:nvSpPr>
        <p:spPr>
          <a:xfrm>
            <a:off x="6890870" y="768350"/>
            <a:ext cx="4456579" cy="1777410"/>
          </a:xfrm>
          <a:prstGeom prst="rect">
            <a:avLst/>
          </a:prstGeom>
          <a:noFill/>
        </p:spPr>
        <p:txBody>
          <a:bodyPr wrap="square" lIns="91440" tIns="45720" rIns="91440" bIns="45720" rtlCol="0" anchor="t">
            <a:spAutoFit/>
          </a:bodyPr>
          <a:lstStyle/>
          <a:p>
            <a:pPr>
              <a:buFontTx/>
              <a:buNone/>
            </a:pPr>
            <a:r>
              <a:rPr kumimoji="0" lang="en-US" sz="6000" b="0" u="none" strike="noStrike" kern="1200" cap="none" spc="0" normalizeH="0" baseline="0" noProof="0" dirty="0">
                <a:ln>
                  <a:noFill/>
                </a:ln>
                <a:effectLst/>
                <a:uLnTx/>
                <a:uFillTx/>
                <a:latin typeface="Bebas Neue" panose="020B0606020202050201" pitchFamily="34" charset="0"/>
              </a:rPr>
              <a:t>Other ALTSD Programs</a:t>
            </a:r>
            <a:endParaRPr lang="en-US" sz="6000" b="1" u="sng" dirty="0">
              <a:latin typeface="Bebas Neue" panose="020B0606020202050201" pitchFamily="34" charset="0"/>
            </a:endParaRPr>
          </a:p>
        </p:txBody>
      </p:sp>
      <p:sp>
        <p:nvSpPr>
          <p:cNvPr id="12" name="TextBox 11">
            <a:extLst>
              <a:ext uri="{FF2B5EF4-FFF2-40B4-BE49-F238E27FC236}">
                <a16:creationId xmlns:a16="http://schemas.microsoft.com/office/drawing/2014/main" id="{63BCCC82-274B-F813-5D8A-34BFC1E7C927}"/>
              </a:ext>
            </a:extLst>
          </p:cNvPr>
          <p:cNvSpPr txBox="1"/>
          <p:nvPr/>
        </p:nvSpPr>
        <p:spPr>
          <a:xfrm>
            <a:off x="6890870" y="2724958"/>
            <a:ext cx="4870206" cy="3114699"/>
          </a:xfrm>
          <a:prstGeom prst="rect">
            <a:avLst/>
          </a:prstGeom>
          <a:noFill/>
        </p:spPr>
        <p:txBody>
          <a:bodyPr wrap="square" lIns="91440" tIns="45720" rIns="91440" bIns="45720" rtlCol="0" anchor="t">
            <a:spAutoFit/>
          </a:bodyPr>
          <a:lstStyle/>
          <a:p>
            <a:pPr marL="457200" marR="0" lvl="0" indent="-457200" algn="l" defTabSz="685800" rtl="0" eaLnBrk="1" fontAlgn="base" latinLnBrk="0" hangingPunct="1">
              <a:lnSpc>
                <a:spcPct val="90000"/>
              </a:lnSpc>
              <a:spcBef>
                <a:spcPts val="750"/>
              </a:spcBef>
              <a:spcAft>
                <a:spcPts val="0"/>
              </a:spcAft>
              <a:buClrTx/>
              <a:buSzTx/>
              <a:buFont typeface="Arial" panose="020B0604020202020204" pitchFamily="34" charset="0"/>
              <a:buChar char="•"/>
              <a:tabLst/>
              <a:defRPr/>
            </a:pPr>
            <a:r>
              <a:rPr kumimoji="0" lang="en-US" sz="2800" u="none" strike="noStrike" kern="1200" cap="none" spc="0" normalizeH="0" baseline="0" noProof="0" dirty="0">
                <a:ln>
                  <a:noFill/>
                </a:ln>
                <a:solidFill>
                  <a:schemeClr val="bg1"/>
                </a:solidFill>
                <a:effectLst/>
                <a:uLnTx/>
                <a:uFillTx/>
                <a:latin typeface="Arvo" panose="02000000000000000000" pitchFamily="2" charset="77"/>
                <a:ea typeface="+mn-ea"/>
                <a:cs typeface="+mn-cs"/>
              </a:rPr>
              <a:t>Adult Protective Services</a:t>
            </a:r>
          </a:p>
          <a:p>
            <a:pPr marL="457200" marR="0" lvl="0" indent="-457200" algn="l" defTabSz="685800" rtl="0" eaLnBrk="1" fontAlgn="base" latinLnBrk="0" hangingPunct="1">
              <a:lnSpc>
                <a:spcPct val="90000"/>
              </a:lnSpc>
              <a:spcBef>
                <a:spcPts val="750"/>
              </a:spcBef>
              <a:spcAft>
                <a:spcPts val="0"/>
              </a:spcAft>
              <a:buClrTx/>
              <a:buSzTx/>
              <a:buFont typeface="Arial" panose="020B0604020202020204" pitchFamily="34" charset="0"/>
              <a:buChar char="•"/>
              <a:tabLst/>
              <a:defRPr/>
            </a:pPr>
            <a:r>
              <a:rPr kumimoji="0" lang="en-US" sz="2800" u="none" strike="noStrike" kern="1200" cap="none" spc="0" normalizeH="0" baseline="0" noProof="0" dirty="0">
                <a:ln>
                  <a:noFill/>
                </a:ln>
                <a:solidFill>
                  <a:schemeClr val="bg1"/>
                </a:solidFill>
                <a:effectLst/>
                <a:uLnTx/>
                <a:uFillTx/>
                <a:latin typeface="Arvo" panose="02000000000000000000" pitchFamily="2" charset="77"/>
                <a:ea typeface="+mn-ea"/>
                <a:cs typeface="+mn-cs"/>
              </a:rPr>
              <a:t>Long-Term Care Ombudsman</a:t>
            </a:r>
          </a:p>
          <a:p>
            <a:pPr marL="457200" marR="0" lvl="0" indent="-457200" algn="l" defTabSz="685800" rtl="0" eaLnBrk="1" fontAlgn="base" latinLnBrk="0" hangingPunct="1">
              <a:lnSpc>
                <a:spcPct val="90000"/>
              </a:lnSpc>
              <a:spcBef>
                <a:spcPts val="750"/>
              </a:spcBef>
              <a:spcAft>
                <a:spcPts val="0"/>
              </a:spcAft>
              <a:buClrTx/>
              <a:buSzTx/>
              <a:buFont typeface="Arial" panose="020B0604020202020204" pitchFamily="34" charset="0"/>
              <a:buChar char="•"/>
              <a:tabLst/>
              <a:defRPr/>
            </a:pPr>
            <a:r>
              <a:rPr kumimoji="0" lang="en-US" sz="2800" u="none" strike="noStrike" kern="1200" cap="none" spc="0" normalizeH="0" baseline="0" noProof="0" dirty="0">
                <a:ln>
                  <a:noFill/>
                </a:ln>
                <a:solidFill>
                  <a:schemeClr val="bg1"/>
                </a:solidFill>
                <a:effectLst/>
                <a:uLnTx/>
                <a:uFillTx/>
                <a:latin typeface="Arvo" panose="02000000000000000000" pitchFamily="2" charset="77"/>
                <a:ea typeface="+mn-ea"/>
                <a:cs typeface="+mn-cs"/>
              </a:rPr>
              <a:t>Area Agency on Aging</a:t>
            </a:r>
          </a:p>
          <a:p>
            <a:pPr marL="457200" marR="0" lvl="0" indent="-457200" algn="l" defTabSz="685800" rtl="0" eaLnBrk="1" fontAlgn="base" latinLnBrk="0" hangingPunct="1">
              <a:lnSpc>
                <a:spcPct val="90000"/>
              </a:lnSpc>
              <a:spcBef>
                <a:spcPts val="750"/>
              </a:spcBef>
              <a:spcAft>
                <a:spcPts val="0"/>
              </a:spcAft>
              <a:buClrTx/>
              <a:buSzTx/>
              <a:buFont typeface="Arial" panose="020B0604020202020204" pitchFamily="34" charset="0"/>
              <a:buChar char="•"/>
              <a:tabLst/>
              <a:defRPr/>
            </a:pPr>
            <a:r>
              <a:rPr kumimoji="0" lang="en-US" sz="2800" u="none" strike="noStrike" kern="1200" cap="none" spc="0" normalizeH="0" baseline="0" noProof="0" dirty="0">
                <a:ln>
                  <a:noFill/>
                </a:ln>
                <a:solidFill>
                  <a:schemeClr val="bg1"/>
                </a:solidFill>
                <a:effectLst/>
                <a:uLnTx/>
                <a:uFillTx/>
                <a:latin typeface="Arvo" panose="02000000000000000000" pitchFamily="2" charset="77"/>
                <a:ea typeface="+mn-ea"/>
                <a:cs typeface="+mn-cs"/>
              </a:rPr>
              <a:t>Office of Indian Elder Affairs</a:t>
            </a:r>
          </a:p>
        </p:txBody>
      </p:sp>
      <p:sp>
        <p:nvSpPr>
          <p:cNvPr id="16" name="Slide Number Placeholder 10">
            <a:extLst>
              <a:ext uri="{FF2B5EF4-FFF2-40B4-BE49-F238E27FC236}">
                <a16:creationId xmlns:a16="http://schemas.microsoft.com/office/drawing/2014/main" id="{7AFD2257-E6E9-C503-1251-BAB6F32EF1AF}"/>
              </a:ext>
            </a:extLst>
          </p:cNvPr>
          <p:cNvSpPr txBox="1">
            <a:spLocks/>
          </p:cNvSpPr>
          <p:nvPr/>
        </p:nvSpPr>
        <p:spPr>
          <a:xfrm>
            <a:off x="9070375" y="637057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321897-4101-4970-B77E-478C04F83F85}" type="slidenum">
              <a:rPr lang="en-US" sz="1600" smtClean="0">
                <a:solidFill>
                  <a:schemeClr val="bg1"/>
                </a:solidFill>
                <a:latin typeface="Bebas Neue" panose="020B0606020202050201" pitchFamily="34" charset="0"/>
              </a:rPr>
              <a:pPr/>
              <a:t>26</a:t>
            </a:fld>
            <a:endParaRPr lang="en-US" sz="1600" dirty="0">
              <a:solidFill>
                <a:schemeClr val="bg1"/>
              </a:solidFill>
              <a:latin typeface="Bebas Neue" panose="020B0606020202050201" pitchFamily="34" charset="0"/>
            </a:endParaRPr>
          </a:p>
        </p:txBody>
      </p:sp>
      <p:pic>
        <p:nvPicPr>
          <p:cNvPr id="3" name="Picture 2" descr="A picture containing logo&#10;&#10;Description automatically generated">
            <a:extLst>
              <a:ext uri="{FF2B5EF4-FFF2-40B4-BE49-F238E27FC236}">
                <a16:creationId xmlns:a16="http://schemas.microsoft.com/office/drawing/2014/main" id="{80F1E835-CC09-1143-DB75-A0C8FE671D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551" y="504092"/>
            <a:ext cx="4388874" cy="5200637"/>
          </a:xfrm>
          <a:prstGeom prst="rect">
            <a:avLst/>
          </a:prstGeom>
        </p:spPr>
      </p:pic>
    </p:spTree>
    <p:extLst>
      <p:ext uri="{BB962C8B-B14F-4D97-AF65-F5344CB8AC3E}">
        <p14:creationId xmlns:p14="http://schemas.microsoft.com/office/powerpoint/2010/main" val="2446384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EE18665-1C1F-0345-5E04-FA7CFD15FCFA}"/>
              </a:ext>
            </a:extLst>
          </p:cNvPr>
          <p:cNvSpPr/>
          <p:nvPr/>
        </p:nvSpPr>
        <p:spPr>
          <a:xfrm>
            <a:off x="6108192" y="0"/>
            <a:ext cx="6096000" cy="6858000"/>
          </a:xfrm>
          <a:prstGeom prst="rect">
            <a:avLst/>
          </a:prstGeom>
          <a:solidFill>
            <a:srgbClr val="482E59">
              <a:alpha val="6495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5DFC048-4960-5AC4-4268-DB49E69E9011}"/>
              </a:ext>
            </a:extLst>
          </p:cNvPr>
          <p:cNvSpPr/>
          <p:nvPr/>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B57A99C2-5F73-0020-E51B-940E1A6EBAFA}"/>
              </a:ext>
            </a:extLst>
          </p:cNvPr>
          <p:cNvSpPr txBox="1">
            <a:spLocks noGrp="1"/>
          </p:cNvSpPr>
          <p:nvPr>
            <p:ph type="title"/>
          </p:nvPr>
        </p:nvSpPr>
        <p:spPr>
          <a:xfrm>
            <a:off x="6890871" y="768350"/>
            <a:ext cx="4292944" cy="946413"/>
          </a:xfrm>
          <a:prstGeom prst="rect">
            <a:avLst/>
          </a:prstGeom>
          <a:noFill/>
        </p:spPr>
        <p:txBody>
          <a:bodyPr wrap="square" lIns="91440" tIns="45720" rIns="91440" bIns="45720" rtlCol="0" anchor="t">
            <a:spAutoFit/>
          </a:bodyPr>
          <a:lstStyle/>
          <a:p>
            <a:pPr>
              <a:buFontTx/>
              <a:buNone/>
            </a:pPr>
            <a:r>
              <a:rPr kumimoji="0" lang="en-US" sz="6000" b="0" u="none" strike="noStrike" kern="1200" cap="none" spc="0" normalizeH="0" baseline="0" noProof="0" dirty="0">
                <a:ln>
                  <a:noFill/>
                </a:ln>
                <a:effectLst/>
                <a:uLnTx/>
                <a:uFillTx/>
                <a:latin typeface="Bebas Neue" panose="020B0606020202050201" pitchFamily="34" charset="0"/>
              </a:rPr>
              <a:t>FOR THE LATEST…</a:t>
            </a:r>
            <a:endParaRPr lang="en-US" sz="6000" b="1" u="sng" dirty="0">
              <a:latin typeface="Bebas Neue" panose="020B0606020202050201" pitchFamily="34" charset="0"/>
            </a:endParaRPr>
          </a:p>
        </p:txBody>
      </p:sp>
      <p:sp>
        <p:nvSpPr>
          <p:cNvPr id="12" name="TextBox 11">
            <a:extLst>
              <a:ext uri="{FF2B5EF4-FFF2-40B4-BE49-F238E27FC236}">
                <a16:creationId xmlns:a16="http://schemas.microsoft.com/office/drawing/2014/main" id="{63BCCC82-274B-F813-5D8A-34BFC1E7C927}"/>
              </a:ext>
            </a:extLst>
          </p:cNvPr>
          <p:cNvSpPr txBox="1"/>
          <p:nvPr/>
        </p:nvSpPr>
        <p:spPr>
          <a:xfrm>
            <a:off x="6890870" y="2724958"/>
            <a:ext cx="4870206" cy="2932085"/>
          </a:xfrm>
          <a:prstGeom prst="rect">
            <a:avLst/>
          </a:prstGeom>
          <a:noFill/>
        </p:spPr>
        <p:txBody>
          <a:bodyPr wrap="square" lIns="91440" tIns="45720" rIns="91440" bIns="45720" rtlCol="0" anchor="t">
            <a:spAutoFit/>
          </a:bodyPr>
          <a:lstStyle/>
          <a:p>
            <a:pPr marR="0" lvl="0" algn="l" defTabSz="685800" rtl="0" eaLnBrk="1" fontAlgn="base" latinLnBrk="0" hangingPunct="1">
              <a:lnSpc>
                <a:spcPct val="90000"/>
              </a:lnSpc>
              <a:spcBef>
                <a:spcPts val="750"/>
              </a:spcBef>
              <a:spcAft>
                <a:spcPts val="0"/>
              </a:spcAft>
              <a:buClrTx/>
              <a:buSzTx/>
              <a:tabLst/>
              <a:defRPr/>
            </a:pPr>
            <a:r>
              <a:rPr kumimoji="0" lang="en-US" sz="2800" b="0" u="none" strike="noStrike" kern="1200" cap="none" spc="0" normalizeH="0" baseline="0" noProof="0" dirty="0">
                <a:ln>
                  <a:noFill/>
                </a:ln>
                <a:solidFill>
                  <a:schemeClr val="bg1"/>
                </a:solidFill>
                <a:effectLst/>
                <a:uLnTx/>
                <a:uFillTx/>
                <a:latin typeface="Arvo" panose="02000000000000000000" pitchFamily="2" charset="77"/>
                <a:ea typeface="+mn-ea"/>
                <a:cs typeface="+mn-cs"/>
              </a:rPr>
              <a:t>Follow us on Social Media</a:t>
            </a:r>
          </a:p>
          <a:p>
            <a:pPr marR="0" lvl="0" algn="l" defTabSz="685800" rtl="0" eaLnBrk="1" fontAlgn="base" latinLnBrk="0" hangingPunct="1">
              <a:lnSpc>
                <a:spcPct val="90000"/>
              </a:lnSpc>
              <a:spcBef>
                <a:spcPts val="750"/>
              </a:spcBef>
              <a:spcAft>
                <a:spcPts val="0"/>
              </a:spcAft>
              <a:buClrTx/>
              <a:buSzTx/>
              <a:tabLst/>
              <a:defRPr/>
            </a:pPr>
            <a:r>
              <a:rPr kumimoji="0" lang="en-US" sz="2800" b="0" u="none" strike="noStrike" kern="1200" cap="none" spc="0" normalizeH="0" baseline="0" noProof="0" dirty="0">
                <a:ln>
                  <a:noFill/>
                </a:ln>
                <a:solidFill>
                  <a:srgbClr val="AAD7D1"/>
                </a:solidFill>
                <a:effectLst/>
                <a:uLnTx/>
                <a:uFillTx/>
                <a:latin typeface="Arvo" panose="02000000000000000000" pitchFamily="2" charset="77"/>
                <a:ea typeface="+mn-ea"/>
                <a:cs typeface="+mn-cs"/>
              </a:rPr>
              <a:t>@</a:t>
            </a:r>
            <a:r>
              <a:rPr kumimoji="0" lang="en-US" sz="2800" b="0" u="none" strike="noStrike" kern="1200" cap="none" spc="0" normalizeH="0" baseline="0" noProof="0" dirty="0" err="1">
                <a:ln>
                  <a:noFill/>
                </a:ln>
                <a:solidFill>
                  <a:srgbClr val="AAD7D1"/>
                </a:solidFill>
                <a:effectLst/>
                <a:uLnTx/>
                <a:uFillTx/>
                <a:latin typeface="Arvo" panose="02000000000000000000" pitchFamily="2" charset="77"/>
                <a:ea typeface="+mn-ea"/>
                <a:cs typeface="+mn-cs"/>
              </a:rPr>
              <a:t>newmexicoaging</a:t>
            </a:r>
            <a:endParaRPr lang="en-US" sz="2800" dirty="0">
              <a:solidFill>
                <a:schemeClr val="bg1"/>
              </a:solidFill>
              <a:latin typeface="Arvo" panose="02000000000000000000" pitchFamily="2" charset="77"/>
            </a:endParaRPr>
          </a:p>
          <a:p>
            <a:pPr marR="0" lvl="0" algn="l" defTabSz="685800" rtl="0" eaLnBrk="1" fontAlgn="base" latinLnBrk="0" hangingPunct="1">
              <a:lnSpc>
                <a:spcPct val="90000"/>
              </a:lnSpc>
              <a:spcBef>
                <a:spcPts val="750"/>
              </a:spcBef>
              <a:spcAft>
                <a:spcPts val="0"/>
              </a:spcAft>
              <a:buClrTx/>
              <a:buSzTx/>
              <a:tabLst/>
              <a:defRPr/>
            </a:pPr>
            <a:endParaRPr kumimoji="0" lang="en-US" sz="2800" b="0" u="none" strike="noStrike" kern="1200" cap="none" spc="0" normalizeH="0" baseline="0" noProof="0" dirty="0">
              <a:ln>
                <a:noFill/>
              </a:ln>
              <a:solidFill>
                <a:schemeClr val="bg1"/>
              </a:solidFill>
              <a:effectLst/>
              <a:uLnTx/>
              <a:uFillTx/>
              <a:latin typeface="Arvo" panose="02000000000000000000" pitchFamily="2" charset="77"/>
              <a:ea typeface="+mn-ea"/>
              <a:cs typeface="+mn-cs"/>
            </a:endParaRPr>
          </a:p>
          <a:p>
            <a:pPr marR="0" lvl="0" algn="l" defTabSz="685800" rtl="0" eaLnBrk="1" fontAlgn="base" latinLnBrk="0" hangingPunct="1">
              <a:lnSpc>
                <a:spcPct val="90000"/>
              </a:lnSpc>
              <a:spcBef>
                <a:spcPts val="750"/>
              </a:spcBef>
              <a:spcAft>
                <a:spcPts val="0"/>
              </a:spcAft>
              <a:buClrTx/>
              <a:buSzTx/>
              <a:tabLst/>
              <a:defRPr/>
            </a:pPr>
            <a:r>
              <a:rPr kumimoji="0" lang="en-US" sz="2800" b="0" u="none" strike="noStrike" kern="1200" cap="none" spc="0" normalizeH="0" baseline="0" noProof="0" dirty="0">
                <a:ln>
                  <a:noFill/>
                </a:ln>
                <a:solidFill>
                  <a:schemeClr val="bg1"/>
                </a:solidFill>
                <a:effectLst/>
                <a:uLnTx/>
                <a:uFillTx/>
                <a:latin typeface="Arvo" panose="02000000000000000000" pitchFamily="2" charset="77"/>
                <a:ea typeface="+mn-ea"/>
                <a:cs typeface="+mn-cs"/>
              </a:rPr>
              <a:t>Subscribe to e-news</a:t>
            </a:r>
          </a:p>
          <a:p>
            <a:pPr marR="0" lvl="0" algn="l" defTabSz="685800" rtl="0" eaLnBrk="1" fontAlgn="base" latinLnBrk="0" hangingPunct="1">
              <a:lnSpc>
                <a:spcPct val="90000"/>
              </a:lnSpc>
              <a:spcBef>
                <a:spcPts val="750"/>
              </a:spcBef>
              <a:spcAft>
                <a:spcPts val="0"/>
              </a:spcAft>
              <a:buClrTx/>
              <a:buSzTx/>
              <a:tabLst/>
              <a:defRPr/>
            </a:pPr>
            <a:r>
              <a:rPr kumimoji="0" lang="en-US" sz="2800" b="0" u="sng" strike="noStrike" kern="1200" cap="none" spc="0" normalizeH="0" baseline="0" noProof="0" dirty="0">
                <a:ln>
                  <a:noFill/>
                </a:ln>
                <a:solidFill>
                  <a:srgbClr val="AAD7D1"/>
                </a:solidFill>
                <a:effectLst/>
                <a:uLnTx/>
                <a:uFillTx/>
                <a:latin typeface="Arvo" panose="02000000000000000000" pitchFamily="2" charset="77"/>
                <a:ea typeface="Times New Roman" panose="02020603050405020304" pitchFamily="18" charset="0"/>
                <a:cs typeface="+mn-cs"/>
              </a:rPr>
              <a:t>https://aging.nm.gov/</a:t>
            </a:r>
          </a:p>
          <a:p>
            <a:pPr marR="0" lvl="0" algn="l" defTabSz="685800" rtl="0" eaLnBrk="1" fontAlgn="base" latinLnBrk="0" hangingPunct="1">
              <a:lnSpc>
                <a:spcPct val="90000"/>
              </a:lnSpc>
              <a:spcBef>
                <a:spcPts val="750"/>
              </a:spcBef>
              <a:spcAft>
                <a:spcPts val="0"/>
              </a:spcAft>
              <a:buClrTx/>
              <a:buSzTx/>
              <a:tabLst/>
              <a:defRPr/>
            </a:pPr>
            <a:r>
              <a:rPr kumimoji="0" lang="en-US" sz="2800" b="0" u="sng" strike="noStrike" kern="1200" cap="none" spc="0" normalizeH="0" baseline="0" noProof="0" dirty="0">
                <a:ln>
                  <a:noFill/>
                </a:ln>
                <a:solidFill>
                  <a:srgbClr val="AAD7D1"/>
                </a:solidFill>
                <a:effectLst/>
                <a:uLnTx/>
                <a:uFillTx/>
                <a:latin typeface="Arvo" panose="02000000000000000000" pitchFamily="2" charset="77"/>
                <a:ea typeface="Times New Roman" panose="02020603050405020304" pitchFamily="18" charset="0"/>
                <a:cs typeface="+mn-cs"/>
              </a:rPr>
              <a:t>receive-our-newsletter</a:t>
            </a:r>
            <a:endParaRPr kumimoji="0" lang="en-US" sz="2800" u="none" strike="noStrike" kern="1200" cap="none" spc="0" normalizeH="0" baseline="0" noProof="0" dirty="0">
              <a:ln>
                <a:noFill/>
              </a:ln>
              <a:solidFill>
                <a:srgbClr val="AAD7D1"/>
              </a:solidFill>
              <a:effectLst/>
              <a:uLnTx/>
              <a:uFillTx/>
              <a:latin typeface="Arvo" panose="02000000000000000000" pitchFamily="2" charset="77"/>
              <a:ea typeface="+mn-ea"/>
              <a:cs typeface="+mn-cs"/>
            </a:endParaRPr>
          </a:p>
        </p:txBody>
      </p:sp>
      <p:sp>
        <p:nvSpPr>
          <p:cNvPr id="2" name="Slide Number Placeholder 10">
            <a:extLst>
              <a:ext uri="{FF2B5EF4-FFF2-40B4-BE49-F238E27FC236}">
                <a16:creationId xmlns:a16="http://schemas.microsoft.com/office/drawing/2014/main" id="{972355FC-0DC9-12BF-358A-FFFE115C0877}"/>
              </a:ext>
            </a:extLst>
          </p:cNvPr>
          <p:cNvSpPr txBox="1">
            <a:spLocks/>
          </p:cNvSpPr>
          <p:nvPr/>
        </p:nvSpPr>
        <p:spPr>
          <a:xfrm>
            <a:off x="9070375" y="637057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321897-4101-4970-B77E-478C04F83F85}" type="slidenum">
              <a:rPr lang="en-US" sz="1600" smtClean="0">
                <a:solidFill>
                  <a:schemeClr val="bg1"/>
                </a:solidFill>
                <a:latin typeface="Bebas Neue" panose="020B0606020202050201" pitchFamily="34" charset="0"/>
              </a:rPr>
              <a:pPr/>
              <a:t>27</a:t>
            </a:fld>
            <a:endParaRPr lang="en-US" sz="1600" dirty="0">
              <a:solidFill>
                <a:schemeClr val="bg1"/>
              </a:solidFill>
              <a:latin typeface="Bebas Neue" panose="020B0606020202050201" pitchFamily="34" charset="0"/>
            </a:endParaRPr>
          </a:p>
        </p:txBody>
      </p:sp>
      <p:pic>
        <p:nvPicPr>
          <p:cNvPr id="4" name="Picture 3" descr="A picture containing logo&#10;&#10;Description automatically generated">
            <a:extLst>
              <a:ext uri="{FF2B5EF4-FFF2-40B4-BE49-F238E27FC236}">
                <a16:creationId xmlns:a16="http://schemas.microsoft.com/office/drawing/2014/main" id="{18672915-3484-5E27-9BDB-311238D95E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551" y="504092"/>
            <a:ext cx="4388874" cy="5200637"/>
          </a:xfrm>
          <a:prstGeom prst="rect">
            <a:avLst/>
          </a:prstGeom>
        </p:spPr>
      </p:pic>
    </p:spTree>
    <p:extLst>
      <p:ext uri="{BB962C8B-B14F-4D97-AF65-F5344CB8AC3E}">
        <p14:creationId xmlns:p14="http://schemas.microsoft.com/office/powerpoint/2010/main" val="997699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AB3B18C-CBB2-7F35-3475-9175EB0C2736}"/>
              </a:ext>
            </a:extLst>
          </p:cNvPr>
          <p:cNvSpPr/>
          <p:nvPr/>
        </p:nvSpPr>
        <p:spPr>
          <a:xfrm>
            <a:off x="6108192" y="0"/>
            <a:ext cx="6096000" cy="6858000"/>
          </a:xfrm>
          <a:prstGeom prst="rect">
            <a:avLst/>
          </a:prstGeom>
          <a:solidFill>
            <a:srgbClr val="482E59">
              <a:alpha val="6495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738FF4F2-5B51-0A40-2CD4-659FAF651AA1}"/>
              </a:ext>
            </a:extLst>
          </p:cNvPr>
          <p:cNvSpPr/>
          <p:nvPr/>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B57A99C2-5F73-0020-E51B-940E1A6EBAFA}"/>
              </a:ext>
            </a:extLst>
          </p:cNvPr>
          <p:cNvSpPr txBox="1">
            <a:spLocks noGrp="1"/>
          </p:cNvSpPr>
          <p:nvPr>
            <p:ph type="title"/>
          </p:nvPr>
        </p:nvSpPr>
        <p:spPr>
          <a:xfrm>
            <a:off x="6890870" y="3068387"/>
            <a:ext cx="4456579" cy="867930"/>
          </a:xfrm>
          <a:prstGeom prst="rect">
            <a:avLst/>
          </a:prstGeom>
          <a:noFill/>
        </p:spPr>
        <p:txBody>
          <a:bodyPr wrap="square" lIns="91440" tIns="45720" rIns="91440" bIns="45720" rtlCol="0" anchor="t">
            <a:spAutoFit/>
          </a:bodyPr>
          <a:lstStyle/>
          <a:p>
            <a:pPr marR="0" lvl="0" algn="l" defTabSz="685800" rtl="0" eaLnBrk="1" fontAlgn="auto" latinLnBrk="0" hangingPunct="1">
              <a:lnSpc>
                <a:spcPct val="90000"/>
              </a:lnSpc>
              <a:spcBef>
                <a:spcPts val="0"/>
              </a:spcBef>
              <a:spcAft>
                <a:spcPts val="0"/>
              </a:spcAft>
              <a:buClrTx/>
              <a:buSzTx/>
              <a:buFontTx/>
              <a:buNone/>
              <a:tabLst/>
              <a:defRPr/>
            </a:pPr>
            <a:r>
              <a:rPr kumimoji="0" lang="en-US" sz="2800" u="none" strike="noStrike" kern="1200" cap="none" spc="0" normalizeH="0" baseline="0" noProof="0" dirty="0">
                <a:ln>
                  <a:noFill/>
                </a:ln>
                <a:solidFill>
                  <a:srgbClr val="FCD386"/>
                </a:solidFill>
                <a:effectLst/>
                <a:uLnTx/>
                <a:uFillTx/>
                <a:latin typeface="Arvo" panose="02000000000000000000" pitchFamily="2" charset="77"/>
                <a:ea typeface="+mn-ea"/>
                <a:cs typeface="+mn-cs"/>
              </a:rPr>
              <a:t>Your feedback is important to us</a:t>
            </a:r>
            <a:endParaRPr kumimoji="0" lang="en-US" sz="2800" b="0" u="none" strike="noStrike" kern="1200" cap="none" spc="0" normalizeH="0" baseline="0" noProof="0" dirty="0">
              <a:ln>
                <a:noFill/>
              </a:ln>
              <a:solidFill>
                <a:srgbClr val="FCD386"/>
              </a:solidFill>
              <a:effectLst/>
              <a:uLnTx/>
              <a:uFillTx/>
              <a:latin typeface="Arvo" panose="02000000000000000000" pitchFamily="2" charset="77"/>
              <a:ea typeface="+mn-ea"/>
              <a:cs typeface="+mn-cs"/>
            </a:endParaRPr>
          </a:p>
        </p:txBody>
      </p:sp>
      <p:sp>
        <p:nvSpPr>
          <p:cNvPr id="11" name="TextBox 10">
            <a:extLst>
              <a:ext uri="{FF2B5EF4-FFF2-40B4-BE49-F238E27FC236}">
                <a16:creationId xmlns:a16="http://schemas.microsoft.com/office/drawing/2014/main" id="{8F815C96-A7C1-37A1-4AD2-9FF009625A6F}"/>
              </a:ext>
            </a:extLst>
          </p:cNvPr>
          <p:cNvSpPr txBox="1"/>
          <p:nvPr/>
        </p:nvSpPr>
        <p:spPr>
          <a:xfrm>
            <a:off x="6890870" y="798382"/>
            <a:ext cx="5169376" cy="1938992"/>
          </a:xfrm>
          <a:prstGeom prst="rect">
            <a:avLst/>
          </a:prstGeom>
          <a:noFill/>
        </p:spPr>
        <p:txBody>
          <a:bodyPr wrap="square" rtlCol="0">
            <a:spAutoFit/>
          </a:bodyPr>
          <a:lstStyle/>
          <a:p>
            <a:r>
              <a:rPr lang="en-US" sz="6000" dirty="0">
                <a:solidFill>
                  <a:schemeClr val="bg1"/>
                </a:solidFill>
                <a:latin typeface="Bebas Neue" panose="020B0606020202050201" pitchFamily="34" charset="77"/>
              </a:rPr>
              <a:t>Customer Satisfaction</a:t>
            </a:r>
          </a:p>
        </p:txBody>
      </p:sp>
      <p:pic>
        <p:nvPicPr>
          <p:cNvPr id="21" name="Picture 20" descr="A picture containing text&#10;&#10;Description automatically generated">
            <a:extLst>
              <a:ext uri="{FF2B5EF4-FFF2-40B4-BE49-F238E27FC236}">
                <a16:creationId xmlns:a16="http://schemas.microsoft.com/office/drawing/2014/main" id="{FB970228-47BD-156C-0B5E-61636192DC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425" y="5464602"/>
            <a:ext cx="2525989" cy="1239164"/>
          </a:xfrm>
          <a:prstGeom prst="rect">
            <a:avLst/>
          </a:prstGeom>
        </p:spPr>
      </p:pic>
      <p:pic>
        <p:nvPicPr>
          <p:cNvPr id="22" name="Picture 21" descr="A picture containing text, sign&#10;&#10;Description automatically generated">
            <a:extLst>
              <a:ext uri="{FF2B5EF4-FFF2-40B4-BE49-F238E27FC236}">
                <a16:creationId xmlns:a16="http://schemas.microsoft.com/office/drawing/2014/main" id="{440E8C93-0843-2028-82CD-CB616BADC1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988" y="5226026"/>
            <a:ext cx="2919852" cy="1420995"/>
          </a:xfrm>
          <a:prstGeom prst="rect">
            <a:avLst/>
          </a:prstGeom>
        </p:spPr>
      </p:pic>
      <p:sp>
        <p:nvSpPr>
          <p:cNvPr id="24" name="TextBox 23">
            <a:extLst>
              <a:ext uri="{FF2B5EF4-FFF2-40B4-BE49-F238E27FC236}">
                <a16:creationId xmlns:a16="http://schemas.microsoft.com/office/drawing/2014/main" id="{81EFB413-BF07-B282-1A20-C8B4ED0D985B}"/>
              </a:ext>
            </a:extLst>
          </p:cNvPr>
          <p:cNvSpPr txBox="1"/>
          <p:nvPr/>
        </p:nvSpPr>
        <p:spPr>
          <a:xfrm>
            <a:off x="6890870" y="4396313"/>
            <a:ext cx="6102096" cy="646331"/>
          </a:xfrm>
          <a:prstGeom prst="rect">
            <a:avLst/>
          </a:prstGeom>
          <a:noFill/>
        </p:spPr>
        <p:txBody>
          <a:bodyPr wrap="square">
            <a:spAutoFit/>
          </a:bodyPr>
          <a:lstStyle/>
          <a:p>
            <a:r>
              <a:rPr kumimoji="0" lang="en-US" sz="1800" b="0" u="none" strike="noStrike" kern="1200" cap="none" spc="0" normalizeH="0" baseline="0" noProof="0" dirty="0">
                <a:ln>
                  <a:noFill/>
                </a:ln>
                <a:solidFill>
                  <a:schemeClr val="bg1"/>
                </a:solidFill>
                <a:effectLst/>
                <a:uLnTx/>
                <a:uFillTx/>
                <a:latin typeface="Arvo" panose="02000000000000000000" pitchFamily="2" charset="77"/>
                <a:ea typeface="+mn-ea"/>
                <a:cs typeface="+mn-cs"/>
              </a:rPr>
              <a:t>Please complete a brief survey at:</a:t>
            </a:r>
            <a:br>
              <a:rPr kumimoji="0" lang="en-US" sz="1800" b="0" u="none" strike="noStrike" kern="1200" cap="none" spc="0" normalizeH="0" baseline="0" noProof="0" dirty="0">
                <a:ln>
                  <a:noFill/>
                </a:ln>
                <a:solidFill>
                  <a:schemeClr val="bg1"/>
                </a:solidFill>
                <a:effectLst/>
                <a:uLnTx/>
                <a:uFillTx/>
                <a:latin typeface="Arvo" panose="02000000000000000000" pitchFamily="2" charset="77"/>
                <a:ea typeface="+mn-ea"/>
                <a:cs typeface="+mn-cs"/>
              </a:rPr>
            </a:br>
            <a:r>
              <a:rPr kumimoji="0" lang="en-US" sz="1800" b="0" u="sng" strike="noStrike" kern="1200" cap="none" spc="0" normalizeH="0" baseline="0" noProof="0" dirty="0" err="1">
                <a:ln>
                  <a:noFill/>
                </a:ln>
                <a:solidFill>
                  <a:schemeClr val="bg1"/>
                </a:solidFill>
                <a:effectLst/>
                <a:uLnTx/>
                <a:uFillTx/>
                <a:latin typeface="Arvo" panose="02000000000000000000" pitchFamily="2" charset="77"/>
                <a:ea typeface="+mn-ea"/>
                <a:cs typeface="+mn-cs"/>
              </a:rPr>
              <a:t>www.surveymonkey.com</a:t>
            </a:r>
            <a:r>
              <a:rPr kumimoji="0" lang="en-US" sz="1800" b="0" u="sng" strike="noStrike" kern="1200" cap="none" spc="0" normalizeH="0" baseline="0" noProof="0" dirty="0">
                <a:ln>
                  <a:noFill/>
                </a:ln>
                <a:solidFill>
                  <a:schemeClr val="bg1"/>
                </a:solidFill>
                <a:effectLst/>
                <a:uLnTx/>
                <a:uFillTx/>
                <a:latin typeface="Arvo" panose="02000000000000000000" pitchFamily="2" charset="77"/>
                <a:ea typeface="+mn-ea"/>
                <a:cs typeface="+mn-cs"/>
              </a:rPr>
              <a:t>/r/ACLED</a:t>
            </a:r>
            <a:endParaRPr lang="en-US" u="sng" dirty="0">
              <a:solidFill>
                <a:schemeClr val="bg1"/>
              </a:solidFill>
            </a:endParaRPr>
          </a:p>
        </p:txBody>
      </p:sp>
      <p:sp>
        <p:nvSpPr>
          <p:cNvPr id="25" name="Slide Number Placeholder 10">
            <a:extLst>
              <a:ext uri="{FF2B5EF4-FFF2-40B4-BE49-F238E27FC236}">
                <a16:creationId xmlns:a16="http://schemas.microsoft.com/office/drawing/2014/main" id="{8FD067B5-824C-DA24-8D2D-58443664DFBF}"/>
              </a:ext>
            </a:extLst>
          </p:cNvPr>
          <p:cNvSpPr txBox="1">
            <a:spLocks/>
          </p:cNvSpPr>
          <p:nvPr/>
        </p:nvSpPr>
        <p:spPr>
          <a:xfrm>
            <a:off x="9070375" y="637057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321897-4101-4970-B77E-478C04F83F85}" type="slidenum">
              <a:rPr lang="en-US" sz="1600" smtClean="0">
                <a:solidFill>
                  <a:schemeClr val="bg1"/>
                </a:solidFill>
                <a:latin typeface="Bebas Neue" panose="020B0606020202050201" pitchFamily="34" charset="0"/>
              </a:rPr>
              <a:pPr/>
              <a:t>28</a:t>
            </a:fld>
            <a:endParaRPr lang="en-US" sz="1600" dirty="0">
              <a:solidFill>
                <a:schemeClr val="bg1"/>
              </a:solidFill>
              <a:latin typeface="Bebas Neue" panose="020B0606020202050201" pitchFamily="34" charset="0"/>
            </a:endParaRPr>
          </a:p>
        </p:txBody>
      </p:sp>
      <p:pic>
        <p:nvPicPr>
          <p:cNvPr id="3" name="Picture 2" descr="A picture containing logo&#10;&#10;Description automatically generated">
            <a:extLst>
              <a:ext uri="{FF2B5EF4-FFF2-40B4-BE49-F238E27FC236}">
                <a16:creationId xmlns:a16="http://schemas.microsoft.com/office/drawing/2014/main" id="{4210FD47-CE3C-0A30-253F-AA3EB5DF66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551" y="210979"/>
            <a:ext cx="4388874" cy="5200637"/>
          </a:xfrm>
          <a:prstGeom prst="rect">
            <a:avLst/>
          </a:prstGeom>
        </p:spPr>
      </p:pic>
    </p:spTree>
    <p:extLst>
      <p:ext uri="{BB962C8B-B14F-4D97-AF65-F5344CB8AC3E}">
        <p14:creationId xmlns:p14="http://schemas.microsoft.com/office/powerpoint/2010/main" val="31449368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A9B8D"/>
        </a:solidFill>
        <a:effectLst/>
      </p:bgPr>
    </p:bg>
    <p:spTree>
      <p:nvGrpSpPr>
        <p:cNvPr id="1" name=""/>
        <p:cNvGrpSpPr/>
        <p:nvPr/>
      </p:nvGrpSpPr>
      <p:grpSpPr>
        <a:xfrm>
          <a:off x="0" y="0"/>
          <a:ext cx="0" cy="0"/>
          <a:chOff x="0" y="0"/>
          <a:chExt cx="0" cy="0"/>
        </a:xfrm>
      </p:grpSpPr>
      <p:pic>
        <p:nvPicPr>
          <p:cNvPr id="7" name="Picture 6" descr="A close up of a business card&#10;&#10;Description automatically generated">
            <a:extLst>
              <a:ext uri="{FF2B5EF4-FFF2-40B4-BE49-F238E27FC236}">
                <a16:creationId xmlns:a16="http://schemas.microsoft.com/office/drawing/2014/main" id="{F9334508-035D-9082-D5B4-7674EDE80629}"/>
              </a:ext>
            </a:extLst>
          </p:cNvPr>
          <p:cNvPicPr>
            <a:picLocks noChangeAspect="1"/>
          </p:cNvPicPr>
          <p:nvPr/>
        </p:nvPicPr>
        <p:blipFill rotWithShape="1">
          <a:blip r:embed="rId3">
            <a:extLst>
              <a:ext uri="{28A0092B-C50C-407E-A947-70E740481C1C}">
                <a14:useLocalDpi xmlns:a14="http://schemas.microsoft.com/office/drawing/2010/main" val="0"/>
              </a:ext>
            </a:extLst>
          </a:blip>
          <a:srcRect l="18969" t="43000" r="20505" b="10500"/>
          <a:stretch/>
        </p:blipFill>
        <p:spPr>
          <a:xfrm>
            <a:off x="707136" y="1040130"/>
            <a:ext cx="4803648" cy="4777740"/>
          </a:xfrm>
          <a:prstGeom prst="rect">
            <a:avLst/>
          </a:prstGeom>
        </p:spPr>
      </p:pic>
      <p:sp>
        <p:nvSpPr>
          <p:cNvPr id="2" name="TextBox 1">
            <a:extLst>
              <a:ext uri="{FF2B5EF4-FFF2-40B4-BE49-F238E27FC236}">
                <a16:creationId xmlns:a16="http://schemas.microsoft.com/office/drawing/2014/main" id="{5903E1DC-7D59-56A2-9218-0A6DC82DE8AF}"/>
              </a:ext>
            </a:extLst>
          </p:cNvPr>
          <p:cNvSpPr txBox="1"/>
          <p:nvPr/>
        </p:nvSpPr>
        <p:spPr>
          <a:xfrm>
            <a:off x="6208118" y="2501328"/>
            <a:ext cx="6102096" cy="1015663"/>
          </a:xfrm>
          <a:prstGeom prst="rect">
            <a:avLst/>
          </a:prstGeom>
          <a:noFill/>
        </p:spPr>
        <p:txBody>
          <a:bodyPr wrap="square">
            <a:spAutoFit/>
          </a:bodyPr>
          <a:lstStyle/>
          <a:p>
            <a:r>
              <a:rPr kumimoji="0" lang="en-US" sz="6000" b="1" u="none" strike="noStrike" kern="1200" cap="none" spc="0" normalizeH="0" baseline="0" noProof="0" dirty="0">
                <a:ln>
                  <a:noFill/>
                </a:ln>
                <a:solidFill>
                  <a:schemeClr val="bg1"/>
                </a:solidFill>
                <a:effectLst/>
                <a:uLnTx/>
                <a:uFillTx/>
                <a:latin typeface="Arvo" panose="02000000000000000000" pitchFamily="2" charset="77"/>
                <a:ea typeface="+mn-ea"/>
                <a:cs typeface="+mn-cs"/>
              </a:rPr>
              <a:t>THANK YOU</a:t>
            </a:r>
            <a:endParaRPr lang="en-US" sz="6000" u="sng" dirty="0">
              <a:solidFill>
                <a:schemeClr val="bg1"/>
              </a:solidFill>
            </a:endParaRPr>
          </a:p>
        </p:txBody>
      </p:sp>
    </p:spTree>
    <p:extLst>
      <p:ext uri="{BB962C8B-B14F-4D97-AF65-F5344CB8AC3E}">
        <p14:creationId xmlns:p14="http://schemas.microsoft.com/office/powerpoint/2010/main" val="1634899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346FAF-C7A0-BC96-E975-9E3DB5B7E641}"/>
              </a:ext>
            </a:extLst>
          </p:cNvPr>
          <p:cNvSpPr txBox="1"/>
          <p:nvPr/>
        </p:nvSpPr>
        <p:spPr>
          <a:xfrm>
            <a:off x="938816" y="514351"/>
            <a:ext cx="3838923" cy="1015663"/>
          </a:xfrm>
          <a:prstGeom prst="rect">
            <a:avLst/>
          </a:prstGeom>
          <a:noFill/>
        </p:spPr>
        <p:txBody>
          <a:bodyPr wrap="square" rtlCol="0">
            <a:spAutoFit/>
          </a:bodyPr>
          <a:lstStyle/>
          <a:p>
            <a:r>
              <a:rPr lang="en-US" sz="6000" dirty="0">
                <a:solidFill>
                  <a:srgbClr val="482E59"/>
                </a:solidFill>
                <a:latin typeface="Bebas Neue" panose="020B0606020202050201" pitchFamily="34" charset="77"/>
              </a:rPr>
              <a:t>OVERVIEW</a:t>
            </a:r>
          </a:p>
        </p:txBody>
      </p:sp>
      <p:sp>
        <p:nvSpPr>
          <p:cNvPr id="4" name="Title 1">
            <a:extLst>
              <a:ext uri="{FF2B5EF4-FFF2-40B4-BE49-F238E27FC236}">
                <a16:creationId xmlns:a16="http://schemas.microsoft.com/office/drawing/2014/main" id="{2C970DB3-FD02-1E48-948A-F218AE7740C1}"/>
              </a:ext>
            </a:extLst>
          </p:cNvPr>
          <p:cNvSpPr txBox="1">
            <a:spLocks/>
          </p:cNvSpPr>
          <p:nvPr/>
        </p:nvSpPr>
        <p:spPr>
          <a:xfrm>
            <a:off x="938816" y="1718217"/>
            <a:ext cx="6136354" cy="4625432"/>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482E59"/>
                </a:solidFill>
                <a:latin typeface="Arvo" panose="02000000000000000000" pitchFamily="2" charset="0"/>
                <a:ea typeface="+mj-ea"/>
                <a:cs typeface="+mj-cs"/>
              </a:defRPr>
            </a:lvl1pPr>
          </a:lstStyle>
          <a:p>
            <a:r>
              <a:rPr lang="en-US" sz="2400" i="1" dirty="0"/>
              <a:t>Today we will discuss:</a:t>
            </a:r>
          </a:p>
          <a:p>
            <a:endParaRPr lang="en-US" sz="2400" b="0" dirty="0"/>
          </a:p>
          <a:p>
            <a:pPr marL="342900" indent="-342900">
              <a:buFont typeface="Arial" panose="020B0604020202020204" pitchFamily="34" charset="0"/>
              <a:buChar char="•"/>
            </a:pPr>
            <a:r>
              <a:rPr lang="en-US" sz="2400" b="0" dirty="0"/>
              <a:t>What is SHIP/SMP</a:t>
            </a:r>
          </a:p>
          <a:p>
            <a:pPr marL="342900" indent="-342900">
              <a:buFont typeface="Arial" panose="020B0604020202020204" pitchFamily="34" charset="0"/>
              <a:buChar char="•"/>
            </a:pPr>
            <a:endParaRPr lang="en-US" sz="2400" b="0" dirty="0"/>
          </a:p>
          <a:p>
            <a:pPr marL="342900" indent="-342900">
              <a:buFont typeface="Arial" panose="020B0604020202020204" pitchFamily="34" charset="0"/>
              <a:buChar char="•"/>
            </a:pPr>
            <a:r>
              <a:rPr lang="en-US" sz="2400" b="0" dirty="0"/>
              <a:t>Understanding Medicare</a:t>
            </a:r>
          </a:p>
          <a:p>
            <a:pPr marL="342900" indent="-342900">
              <a:buFont typeface="Arial" panose="020B0604020202020204" pitchFamily="34" charset="0"/>
              <a:buChar char="•"/>
            </a:pPr>
            <a:endParaRPr lang="en-US" sz="2400" b="0" dirty="0"/>
          </a:p>
          <a:p>
            <a:pPr marL="342900" indent="-342900">
              <a:buFont typeface="Arial" panose="020B0604020202020204" pitchFamily="34" charset="0"/>
              <a:buChar char="•"/>
            </a:pPr>
            <a:r>
              <a:rPr lang="en-US" sz="2400" b="0" dirty="0"/>
              <a:t>What Beneficiaries Can Do During Medicare Fall Open Enrollment</a:t>
            </a:r>
          </a:p>
          <a:p>
            <a:pPr marL="342900" indent="-342900">
              <a:buFont typeface="Arial" panose="020B0604020202020204" pitchFamily="34" charset="0"/>
              <a:buChar char="•"/>
            </a:pPr>
            <a:endParaRPr lang="en-US" sz="2400" b="0" dirty="0"/>
          </a:p>
          <a:p>
            <a:pPr marL="342900" indent="-342900">
              <a:buFont typeface="Arial" panose="020B0604020202020204" pitchFamily="34" charset="0"/>
              <a:buChar char="•"/>
            </a:pPr>
            <a:r>
              <a:rPr lang="en-US" sz="2400" b="0" dirty="0"/>
              <a:t>Fraud Red Flags</a:t>
            </a:r>
          </a:p>
          <a:p>
            <a:pPr marL="342900" indent="-342900">
              <a:buFont typeface="Arial" panose="020B0604020202020204" pitchFamily="34" charset="0"/>
              <a:buChar char="•"/>
            </a:pPr>
            <a:endParaRPr lang="en-US" sz="2400" b="0" dirty="0"/>
          </a:p>
          <a:p>
            <a:pPr marL="342900" indent="-342900">
              <a:buFont typeface="Arial" panose="020B0604020202020204" pitchFamily="34" charset="0"/>
              <a:buChar char="•"/>
            </a:pPr>
            <a:r>
              <a:rPr lang="en-US" sz="2400" b="0" dirty="0"/>
              <a:t>Aging &amp; Disability Resource Center (ADRC) Fall open enrollment hybrid counseling  </a:t>
            </a:r>
          </a:p>
          <a:p>
            <a:pPr marL="342900" indent="-342900">
              <a:buFont typeface="Arial" panose="020B0604020202020204" pitchFamily="34" charset="0"/>
              <a:buChar char="•"/>
            </a:pPr>
            <a:endParaRPr lang="en-US" sz="2400" b="0" dirty="0">
              <a:latin typeface="Calibri"/>
              <a:cs typeface="Calibri"/>
            </a:endParaRPr>
          </a:p>
          <a:p>
            <a:endParaRPr lang="en-US" sz="2400" b="0" dirty="0"/>
          </a:p>
          <a:p>
            <a:endParaRPr lang="en-US" sz="2400" b="0" dirty="0"/>
          </a:p>
          <a:p>
            <a:endParaRPr lang="en-US" sz="2400" b="0" dirty="0"/>
          </a:p>
        </p:txBody>
      </p:sp>
      <p:pic>
        <p:nvPicPr>
          <p:cNvPr id="8" name="Picture 7" descr="A person in a hat reading a book&#10;&#10;Description automatically generated">
            <a:extLst>
              <a:ext uri="{FF2B5EF4-FFF2-40B4-BE49-F238E27FC236}">
                <a16:creationId xmlns:a16="http://schemas.microsoft.com/office/drawing/2014/main" id="{812DF3EF-0AED-7095-849A-740A5321E0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428" y="0"/>
            <a:ext cx="4572572" cy="6858000"/>
          </a:xfrm>
          <a:prstGeom prst="rect">
            <a:avLst/>
          </a:prstGeom>
        </p:spPr>
      </p:pic>
      <p:pic>
        <p:nvPicPr>
          <p:cNvPr id="9" name="Picture 8" descr="A blue and green pattern&#10;&#10;Description automatically generated">
            <a:extLst>
              <a:ext uri="{FF2B5EF4-FFF2-40B4-BE49-F238E27FC236}">
                <a16:creationId xmlns:a16="http://schemas.microsoft.com/office/drawing/2014/main" id="{07A968C9-9B75-A406-F246-D0C9161E816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0"/>
            <a:ext cx="636104" cy="6858000"/>
          </a:xfrm>
          <a:prstGeom prst="rect">
            <a:avLst/>
          </a:prstGeom>
        </p:spPr>
      </p:pic>
      <p:sp>
        <p:nvSpPr>
          <p:cNvPr id="3" name="Slide Number Placeholder 10">
            <a:extLst>
              <a:ext uri="{FF2B5EF4-FFF2-40B4-BE49-F238E27FC236}">
                <a16:creationId xmlns:a16="http://schemas.microsoft.com/office/drawing/2014/main" id="{6828F724-F37A-A931-D8AE-AE9F7C6C2515}"/>
              </a:ext>
            </a:extLst>
          </p:cNvPr>
          <p:cNvSpPr txBox="1">
            <a:spLocks/>
          </p:cNvSpPr>
          <p:nvPr/>
        </p:nvSpPr>
        <p:spPr>
          <a:xfrm>
            <a:off x="9070375" y="637057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321897-4101-4970-B77E-478C04F83F85}" type="slidenum">
              <a:rPr lang="en-US" sz="1600" smtClean="0">
                <a:solidFill>
                  <a:schemeClr val="bg1"/>
                </a:solidFill>
                <a:latin typeface="Bebas Neue" panose="020B0606020202050201" pitchFamily="34" charset="0"/>
              </a:rPr>
              <a:pPr/>
              <a:t>3</a:t>
            </a:fld>
            <a:endParaRPr lang="en-US" sz="1600" dirty="0">
              <a:solidFill>
                <a:schemeClr val="bg1"/>
              </a:solidFill>
              <a:latin typeface="Bebas Neue" panose="020B0606020202050201" pitchFamily="34" charset="0"/>
            </a:endParaRPr>
          </a:p>
        </p:txBody>
      </p:sp>
    </p:spTree>
    <p:extLst>
      <p:ext uri="{BB962C8B-B14F-4D97-AF65-F5344CB8AC3E}">
        <p14:creationId xmlns:p14="http://schemas.microsoft.com/office/powerpoint/2010/main" val="2345879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EAA6D4-2DCF-DBB8-4893-A4C62C4EC2CC}"/>
              </a:ext>
            </a:extLst>
          </p:cNvPr>
          <p:cNvSpPr/>
          <p:nvPr/>
        </p:nvSpPr>
        <p:spPr>
          <a:xfrm>
            <a:off x="609600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3C548CA-E284-21E1-0CEF-788879EC9B25}"/>
              </a:ext>
            </a:extLst>
          </p:cNvPr>
          <p:cNvSpPr txBox="1"/>
          <p:nvPr/>
        </p:nvSpPr>
        <p:spPr>
          <a:xfrm>
            <a:off x="7379879" y="2816014"/>
            <a:ext cx="3781533" cy="4774640"/>
          </a:xfrm>
          <a:prstGeom prst="rect">
            <a:avLst/>
          </a:prstGeom>
          <a:noFill/>
        </p:spPr>
        <p:txBody>
          <a:bodyPr wrap="square" lIns="91440" tIns="45720" rIns="91440" bIns="45720" rtlCol="0" anchor="t">
            <a:spAutoFit/>
          </a:bodyPr>
          <a:lstStyle/>
          <a:p>
            <a:pPr marL="457200" marR="0" lvl="0" indent="-4572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u="none" strike="noStrike" kern="1200" cap="none" spc="0" normalizeH="0" baseline="0" noProof="0" dirty="0">
                <a:ln>
                  <a:noFill/>
                </a:ln>
                <a:solidFill>
                  <a:prstClr val="black"/>
                </a:solidFill>
                <a:effectLst/>
                <a:uLnTx/>
                <a:uFillTx/>
                <a:latin typeface="Arvo" panose="02000000000000000000" pitchFamily="2" charset="77"/>
                <a:ea typeface="+mn-ea"/>
                <a:cs typeface="+mn-cs"/>
              </a:rPr>
              <a:t>Federal Partnership</a:t>
            </a:r>
          </a:p>
          <a:p>
            <a:pPr marL="457200" marR="0" lvl="0" indent="-4572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u="none" strike="noStrike" kern="1200" cap="none" spc="0" normalizeH="0" baseline="0" noProof="0" dirty="0">
                <a:ln>
                  <a:noFill/>
                </a:ln>
                <a:solidFill>
                  <a:prstClr val="black"/>
                </a:solidFill>
                <a:effectLst/>
                <a:uLnTx/>
                <a:uFillTx/>
                <a:latin typeface="Arvo" panose="02000000000000000000" pitchFamily="2" charset="77"/>
                <a:ea typeface="+mn-ea"/>
                <a:cs typeface="+mn-cs"/>
              </a:rPr>
              <a:t>Counseling</a:t>
            </a:r>
          </a:p>
          <a:p>
            <a:pPr marL="457200" marR="0" lvl="0" indent="-4572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u="none" strike="noStrike" kern="1200" cap="none" spc="0" normalizeH="0" baseline="0" noProof="0" dirty="0">
                <a:ln>
                  <a:noFill/>
                </a:ln>
                <a:solidFill>
                  <a:prstClr val="black"/>
                </a:solidFill>
                <a:effectLst/>
                <a:uLnTx/>
                <a:uFillTx/>
                <a:latin typeface="Arvo" panose="02000000000000000000" pitchFamily="2" charset="77"/>
                <a:ea typeface="+mn-ea"/>
                <a:cs typeface="+mn-cs"/>
              </a:rPr>
              <a:t>Education</a:t>
            </a:r>
          </a:p>
          <a:p>
            <a:pPr marL="457200" marR="0" lvl="0" indent="-4572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u="none" strike="noStrike" kern="1200" cap="none" spc="0" normalizeH="0" baseline="0" noProof="0" dirty="0">
                <a:ln>
                  <a:noFill/>
                </a:ln>
                <a:solidFill>
                  <a:prstClr val="black"/>
                </a:solidFill>
                <a:effectLst/>
                <a:uLnTx/>
                <a:uFillTx/>
                <a:latin typeface="Arvo" panose="02000000000000000000" pitchFamily="2" charset="77"/>
                <a:ea typeface="+mn-ea"/>
                <a:cs typeface="+mn-cs"/>
              </a:rPr>
              <a:t>Outreach</a:t>
            </a:r>
          </a:p>
          <a:p>
            <a:pPr marL="457200" marR="0" lvl="0" indent="-4572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u="none" strike="noStrike" kern="1200" cap="none" spc="0" normalizeH="0" baseline="0" noProof="0" dirty="0">
                <a:ln>
                  <a:noFill/>
                </a:ln>
                <a:solidFill>
                  <a:prstClr val="black"/>
                </a:solidFill>
                <a:effectLst/>
                <a:uLnTx/>
                <a:uFillTx/>
                <a:latin typeface="Arvo" panose="02000000000000000000" pitchFamily="2" charset="77"/>
                <a:ea typeface="+mn-ea"/>
                <a:cs typeface="+mn-cs"/>
              </a:rPr>
              <a:t>Free and Unbiased</a:t>
            </a:r>
          </a:p>
          <a:p>
            <a:pPr marL="457200" marR="0" lvl="0" indent="-4572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u="none" strike="noStrike" kern="1200" cap="none" spc="0" normalizeH="0" baseline="0" noProof="0" dirty="0">
                <a:ln>
                  <a:noFill/>
                </a:ln>
                <a:solidFill>
                  <a:prstClr val="black"/>
                </a:solidFill>
                <a:effectLst/>
                <a:uLnTx/>
                <a:uFillTx/>
                <a:latin typeface="Arvo" panose="02000000000000000000" pitchFamily="2" charset="77"/>
                <a:ea typeface="+mn-ea"/>
                <a:cs typeface="+mn-cs"/>
              </a:rPr>
              <a:t>People on Medicare</a:t>
            </a:r>
          </a:p>
          <a:p>
            <a:pPr marL="457200" marR="0" lvl="0" indent="-4572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u="none" strike="noStrike" kern="1200" cap="none" spc="0" normalizeH="0" baseline="0" noProof="0" dirty="0">
                <a:ln>
                  <a:noFill/>
                </a:ln>
                <a:solidFill>
                  <a:prstClr val="black"/>
                </a:solidFill>
                <a:effectLst/>
                <a:uLnTx/>
                <a:uFillTx/>
                <a:latin typeface="Arvo" panose="02000000000000000000" pitchFamily="2" charset="77"/>
                <a:ea typeface="+mn-ea"/>
                <a:cs typeface="+mn-cs"/>
              </a:rPr>
              <a:t>Family members </a:t>
            </a:r>
          </a:p>
          <a:p>
            <a:pPr marL="457200" marR="0" lvl="0" indent="-4572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u="none" strike="noStrike" kern="1200" cap="none" spc="0" normalizeH="0" baseline="0" noProof="0" dirty="0">
                <a:ln>
                  <a:noFill/>
                </a:ln>
                <a:solidFill>
                  <a:prstClr val="black"/>
                </a:solidFill>
                <a:effectLst/>
                <a:uLnTx/>
                <a:uFillTx/>
                <a:latin typeface="Arvo" panose="02000000000000000000" pitchFamily="2" charset="77"/>
                <a:ea typeface="+mn-ea"/>
                <a:cs typeface="+mn-cs"/>
              </a:rPr>
              <a:t>Caregivers</a:t>
            </a:r>
          </a:p>
          <a:p>
            <a:pPr marL="457200" marR="0" lvl="0" indent="-4572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400" u="none" strike="noStrike" kern="1200" cap="none" spc="0" normalizeH="0" baseline="0" noProof="0" dirty="0">
              <a:ln>
                <a:noFill/>
              </a:ln>
              <a:solidFill>
                <a:prstClr val="black"/>
              </a:solidFill>
              <a:effectLst/>
              <a:uLnTx/>
              <a:uFillTx/>
              <a:latin typeface="Arvo" panose="02000000000000000000" pitchFamily="2" charset="77"/>
              <a:ea typeface="+mn-ea"/>
              <a:cs typeface="+mn-cs"/>
            </a:endParaRPr>
          </a:p>
          <a:p>
            <a:pPr marL="457200" marR="0" lvl="0" indent="-4572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400" u="none" strike="noStrike" kern="1200" cap="none" spc="0" normalizeH="0" baseline="0" noProof="0" dirty="0">
              <a:ln>
                <a:noFill/>
              </a:ln>
              <a:solidFill>
                <a:prstClr val="black"/>
              </a:solidFill>
              <a:effectLst/>
              <a:uLnTx/>
              <a:uFillTx/>
              <a:latin typeface="Arvo" panose="02000000000000000000" pitchFamily="2" charset="77"/>
              <a:ea typeface="+mn-ea"/>
              <a:cs typeface="+mn-cs"/>
            </a:endParaRPr>
          </a:p>
          <a:p>
            <a:pPr marL="457200" marR="0" lvl="0" indent="-4572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400" u="none" strike="noStrike" kern="1200" cap="none" spc="0" normalizeH="0" baseline="0" noProof="0" dirty="0">
              <a:ln>
                <a:noFill/>
              </a:ln>
              <a:solidFill>
                <a:prstClr val="black"/>
              </a:solidFill>
              <a:effectLst/>
              <a:uLnTx/>
              <a:uFillTx/>
              <a:latin typeface="Arvo" panose="02000000000000000000" pitchFamily="2" charset="77"/>
              <a:ea typeface="+mn-ea"/>
              <a:cs typeface="+mn-cs"/>
            </a:endParaRPr>
          </a:p>
        </p:txBody>
      </p:sp>
      <p:sp>
        <p:nvSpPr>
          <p:cNvPr id="12" name="Title 6">
            <a:extLst>
              <a:ext uri="{FF2B5EF4-FFF2-40B4-BE49-F238E27FC236}">
                <a16:creationId xmlns:a16="http://schemas.microsoft.com/office/drawing/2014/main" id="{B0F0EF15-89FF-2073-8454-9A71D03D0910}"/>
              </a:ext>
            </a:extLst>
          </p:cNvPr>
          <p:cNvSpPr txBox="1">
            <a:spLocks/>
          </p:cNvSpPr>
          <p:nvPr/>
        </p:nvSpPr>
        <p:spPr>
          <a:xfrm>
            <a:off x="675091" y="1439757"/>
            <a:ext cx="4858827" cy="5932393"/>
          </a:xfrm>
          <a:prstGeom prst="rect">
            <a:avLst/>
          </a:prstGeom>
          <a:noFill/>
        </p:spPr>
        <p:txBody>
          <a:bodyPr vert="horz" wrap="square" lIns="91440" tIns="45720" rIns="91440" bIns="45720" rtlCol="0" anchor="t">
            <a:spAutoFit/>
          </a:bodyPr>
          <a:lstStyle>
            <a:lvl1pPr algn="l" defTabSz="914400" rtl="0" eaLnBrk="1" latinLnBrk="0" hangingPunct="1">
              <a:lnSpc>
                <a:spcPct val="90000"/>
              </a:lnSpc>
              <a:spcBef>
                <a:spcPct val="0"/>
              </a:spcBef>
              <a:buNone/>
              <a:defRPr sz="5400" b="1" kern="1200">
                <a:solidFill>
                  <a:srgbClr val="482E59"/>
                </a:solidFill>
                <a:latin typeface="Arvo" panose="02000000000000000000" pitchFamily="2" charset="0"/>
                <a:ea typeface="+mj-ea"/>
                <a:cs typeface="+mj-cs"/>
              </a:defRPr>
            </a:lvl1pPr>
          </a:lstStyle>
          <a:p>
            <a:r>
              <a:rPr lang="en-US" sz="6000" b="0" dirty="0">
                <a:solidFill>
                  <a:srgbClr val="AAD7D1"/>
                </a:solidFill>
                <a:latin typeface="Bebas Neue" panose="020B0606020202050201" pitchFamily="34" charset="0"/>
              </a:rPr>
              <a:t>New Mexico </a:t>
            </a:r>
            <a:r>
              <a:rPr lang="en-US" sz="6000" b="0" dirty="0">
                <a:solidFill>
                  <a:schemeClr val="bg1"/>
                </a:solidFill>
                <a:latin typeface="Bebas Neue" panose="020B0606020202050201" pitchFamily="34" charset="0"/>
              </a:rPr>
              <a:t>SHIP:  State Health Insurance Assistance Program</a:t>
            </a:r>
          </a:p>
          <a:p>
            <a:endParaRPr lang="en-US" sz="6000" b="0" dirty="0">
              <a:solidFill>
                <a:schemeClr val="bg1"/>
              </a:solidFill>
              <a:latin typeface="Bebas Neue" panose="020B0606020202050201" pitchFamily="34" charset="0"/>
            </a:endParaRPr>
          </a:p>
          <a:p>
            <a:endParaRPr lang="en-US" sz="6000" u="sng" dirty="0">
              <a:solidFill>
                <a:schemeClr val="bg1"/>
              </a:solidFill>
              <a:latin typeface="Bebas Neue" panose="020B0606020202050201" pitchFamily="34" charset="0"/>
            </a:endParaRPr>
          </a:p>
        </p:txBody>
      </p:sp>
      <p:pic>
        <p:nvPicPr>
          <p:cNvPr id="1026" name="Picture 2" descr="New Mexico | State Health Insurance Assistance Programs">
            <a:extLst>
              <a:ext uri="{FF2B5EF4-FFF2-40B4-BE49-F238E27FC236}">
                <a16:creationId xmlns:a16="http://schemas.microsoft.com/office/drawing/2014/main" id="{386A1578-B80D-7363-D40E-E506C4A0EE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5309" y="660400"/>
            <a:ext cx="3857381" cy="18923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10">
            <a:extLst>
              <a:ext uri="{FF2B5EF4-FFF2-40B4-BE49-F238E27FC236}">
                <a16:creationId xmlns:a16="http://schemas.microsoft.com/office/drawing/2014/main" id="{CE59EC0A-09AF-4708-B068-5362792BF1FA}"/>
              </a:ext>
            </a:extLst>
          </p:cNvPr>
          <p:cNvSpPr txBox="1">
            <a:spLocks/>
          </p:cNvSpPr>
          <p:nvPr/>
        </p:nvSpPr>
        <p:spPr>
          <a:xfrm>
            <a:off x="9070375" y="637057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321897-4101-4970-B77E-478C04F83F85}" type="slidenum">
              <a:rPr lang="en-US" sz="1600" smtClean="0">
                <a:solidFill>
                  <a:srgbClr val="2A9B8D"/>
                </a:solidFill>
                <a:latin typeface="Bebas Neue" panose="020B0606020202050201" pitchFamily="34" charset="0"/>
              </a:rPr>
              <a:pPr/>
              <a:t>4</a:t>
            </a:fld>
            <a:endParaRPr lang="en-US" sz="1600" dirty="0">
              <a:solidFill>
                <a:srgbClr val="2A9B8D"/>
              </a:solidFill>
              <a:latin typeface="Bebas Neue" panose="020B0606020202050201" pitchFamily="34" charset="0"/>
            </a:endParaRPr>
          </a:p>
        </p:txBody>
      </p:sp>
    </p:spTree>
    <p:extLst>
      <p:ext uri="{BB962C8B-B14F-4D97-AF65-F5344CB8AC3E}">
        <p14:creationId xmlns:p14="http://schemas.microsoft.com/office/powerpoint/2010/main" val="3407477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EAA6D4-2DCF-DBB8-4893-A4C62C4EC2CC}"/>
              </a:ext>
            </a:extLst>
          </p:cNvPr>
          <p:cNvSpPr/>
          <p:nvPr/>
        </p:nvSpPr>
        <p:spPr>
          <a:xfrm>
            <a:off x="609600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orange logo&#10;&#10;Description automatically generated">
            <a:extLst>
              <a:ext uri="{FF2B5EF4-FFF2-40B4-BE49-F238E27FC236}">
                <a16:creationId xmlns:a16="http://schemas.microsoft.com/office/drawing/2014/main" id="{9455FDF7-6FC6-5855-C77F-0A0FD9EC56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7208" y="340853"/>
            <a:ext cx="4544892" cy="2211847"/>
          </a:xfrm>
          <a:prstGeom prst="rect">
            <a:avLst/>
          </a:prstGeom>
        </p:spPr>
      </p:pic>
      <p:sp>
        <p:nvSpPr>
          <p:cNvPr id="18" name="TextBox 17">
            <a:extLst>
              <a:ext uri="{FF2B5EF4-FFF2-40B4-BE49-F238E27FC236}">
                <a16:creationId xmlns:a16="http://schemas.microsoft.com/office/drawing/2014/main" id="{63C548CA-E284-21E1-0CEF-788879EC9B25}"/>
              </a:ext>
            </a:extLst>
          </p:cNvPr>
          <p:cNvSpPr txBox="1"/>
          <p:nvPr/>
        </p:nvSpPr>
        <p:spPr>
          <a:xfrm>
            <a:off x="7379879" y="2816014"/>
            <a:ext cx="4342221" cy="4417107"/>
          </a:xfrm>
          <a:prstGeom prst="rect">
            <a:avLst/>
          </a:prstGeom>
          <a:noFill/>
        </p:spPr>
        <p:txBody>
          <a:bodyPr wrap="square" lIns="91440" tIns="45720" rIns="91440" bIns="45720" rtlCol="0" anchor="t">
            <a:spAutoFit/>
          </a:bodyPr>
          <a:lstStyle/>
          <a:p>
            <a:pPr marL="457200" marR="0" lvl="0" indent="-4572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200" u="none" strike="noStrike" kern="1200" cap="none" spc="0" normalizeH="0" baseline="0" noProof="0" dirty="0">
                <a:ln>
                  <a:noFill/>
                </a:ln>
                <a:solidFill>
                  <a:prstClr val="black"/>
                </a:solidFill>
                <a:effectLst/>
                <a:uLnTx/>
                <a:uFillTx/>
                <a:latin typeface="Arvo" panose="02000000000000000000" pitchFamily="2" charset="77"/>
                <a:ea typeface="+mn-ea"/>
                <a:cs typeface="+mn-cs"/>
              </a:rPr>
              <a:t>Federal Partnership</a:t>
            </a:r>
          </a:p>
          <a:p>
            <a:pPr marL="457200" marR="0" lvl="0" indent="-4572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200" u="none" strike="noStrike" kern="1200" cap="none" spc="0" normalizeH="0" baseline="0" noProof="0" dirty="0">
                <a:ln>
                  <a:noFill/>
                </a:ln>
                <a:solidFill>
                  <a:prstClr val="black"/>
                </a:solidFill>
                <a:effectLst/>
                <a:uLnTx/>
                <a:uFillTx/>
                <a:latin typeface="Arvo" panose="02000000000000000000" pitchFamily="2" charset="77"/>
                <a:ea typeface="+mn-ea"/>
                <a:cs typeface="+mn-cs"/>
              </a:rPr>
              <a:t>Counseling and Advocacy</a:t>
            </a:r>
          </a:p>
          <a:p>
            <a:pPr marL="457200" marR="0" lvl="0" indent="-4572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200" u="none" strike="noStrike" kern="1200" cap="none" spc="0" normalizeH="0" baseline="0" noProof="0" dirty="0">
                <a:ln>
                  <a:noFill/>
                </a:ln>
                <a:solidFill>
                  <a:prstClr val="black"/>
                </a:solidFill>
                <a:effectLst/>
                <a:uLnTx/>
                <a:uFillTx/>
                <a:latin typeface="Arvo" panose="02000000000000000000" pitchFamily="2" charset="77"/>
                <a:ea typeface="+mn-ea"/>
                <a:cs typeface="+mn-cs"/>
              </a:rPr>
              <a:t>Education</a:t>
            </a:r>
          </a:p>
          <a:p>
            <a:pPr marL="457200" marR="0" lvl="0" indent="-4572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200" u="none" strike="noStrike" kern="1200" cap="none" spc="0" normalizeH="0" baseline="0" noProof="0" dirty="0">
                <a:ln>
                  <a:noFill/>
                </a:ln>
                <a:solidFill>
                  <a:prstClr val="black"/>
                </a:solidFill>
                <a:effectLst/>
                <a:uLnTx/>
                <a:uFillTx/>
                <a:latin typeface="Arvo" panose="02000000000000000000" pitchFamily="2" charset="77"/>
                <a:ea typeface="+mn-ea"/>
                <a:cs typeface="+mn-cs"/>
              </a:rPr>
              <a:t>Community Outreach</a:t>
            </a:r>
          </a:p>
          <a:p>
            <a:pPr marL="457200" marR="0" lvl="0" indent="-4572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200" u="none" strike="noStrike" kern="1200" cap="none" spc="0" normalizeH="0" baseline="0" noProof="0" dirty="0">
                <a:ln>
                  <a:noFill/>
                </a:ln>
                <a:solidFill>
                  <a:prstClr val="black"/>
                </a:solidFill>
                <a:effectLst/>
                <a:uLnTx/>
                <a:uFillTx/>
                <a:latin typeface="Arvo" panose="02000000000000000000" pitchFamily="2" charset="77"/>
                <a:ea typeface="+mn-ea"/>
                <a:cs typeface="+mn-cs"/>
              </a:rPr>
              <a:t>Protect, detect and report health care fraud</a:t>
            </a:r>
          </a:p>
          <a:p>
            <a:pPr marL="457200" marR="0" lvl="0" indent="-4572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200" u="none" strike="noStrike" kern="1200" cap="none" spc="0" normalizeH="0" baseline="0" noProof="0" dirty="0">
                <a:ln>
                  <a:noFill/>
                </a:ln>
                <a:solidFill>
                  <a:prstClr val="black"/>
                </a:solidFill>
                <a:effectLst/>
                <a:uLnTx/>
                <a:uFillTx/>
                <a:latin typeface="Arvo" panose="02000000000000000000" pitchFamily="2" charset="77"/>
                <a:ea typeface="+mn-ea"/>
                <a:cs typeface="+mn-cs"/>
              </a:rPr>
              <a:t>Serving Medicare and Medicaid beneficiaries</a:t>
            </a:r>
          </a:p>
          <a:p>
            <a:pPr marL="457200" marR="0" lvl="0" indent="-4572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200" u="none" strike="noStrike" kern="1200" cap="none" spc="0" normalizeH="0" baseline="0" noProof="0" dirty="0">
                <a:ln>
                  <a:noFill/>
                </a:ln>
                <a:solidFill>
                  <a:prstClr val="black"/>
                </a:solidFill>
                <a:effectLst/>
                <a:uLnTx/>
                <a:uFillTx/>
                <a:latin typeface="Arvo" panose="02000000000000000000" pitchFamily="2" charset="77"/>
                <a:ea typeface="+mn-ea"/>
                <a:cs typeface="+mn-cs"/>
              </a:rPr>
              <a:t>Caregivers</a:t>
            </a:r>
          </a:p>
          <a:p>
            <a:pPr marL="457200" marR="0" lvl="0" indent="-4572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200" u="none" strike="noStrike" kern="1200" cap="none" spc="0" normalizeH="0" baseline="0" noProof="0" dirty="0">
              <a:ln>
                <a:noFill/>
              </a:ln>
              <a:solidFill>
                <a:prstClr val="black"/>
              </a:solidFill>
              <a:effectLst/>
              <a:uLnTx/>
              <a:uFillTx/>
              <a:latin typeface="Arvo" panose="02000000000000000000" pitchFamily="2" charset="77"/>
              <a:ea typeface="+mn-ea"/>
              <a:cs typeface="+mn-cs"/>
            </a:endParaRPr>
          </a:p>
          <a:p>
            <a:pPr marL="457200" marR="0" lvl="0" indent="-4572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200" u="none" strike="noStrike" kern="1200" cap="none" spc="0" normalizeH="0" baseline="0" noProof="0" dirty="0">
              <a:ln>
                <a:noFill/>
              </a:ln>
              <a:solidFill>
                <a:prstClr val="black"/>
              </a:solidFill>
              <a:effectLst/>
              <a:uLnTx/>
              <a:uFillTx/>
              <a:latin typeface="Arvo" panose="02000000000000000000" pitchFamily="2" charset="77"/>
              <a:ea typeface="+mn-ea"/>
              <a:cs typeface="+mn-cs"/>
            </a:endParaRPr>
          </a:p>
        </p:txBody>
      </p:sp>
      <p:sp>
        <p:nvSpPr>
          <p:cNvPr id="12" name="Title 6">
            <a:extLst>
              <a:ext uri="{FF2B5EF4-FFF2-40B4-BE49-F238E27FC236}">
                <a16:creationId xmlns:a16="http://schemas.microsoft.com/office/drawing/2014/main" id="{B0F0EF15-89FF-2073-8454-9A71D03D0910}"/>
              </a:ext>
            </a:extLst>
          </p:cNvPr>
          <p:cNvSpPr txBox="1">
            <a:spLocks/>
          </p:cNvSpPr>
          <p:nvPr/>
        </p:nvSpPr>
        <p:spPr>
          <a:xfrm>
            <a:off x="675091" y="1439757"/>
            <a:ext cx="4858827" cy="4270400"/>
          </a:xfrm>
          <a:prstGeom prst="rect">
            <a:avLst/>
          </a:prstGeom>
          <a:noFill/>
        </p:spPr>
        <p:txBody>
          <a:bodyPr vert="horz" wrap="square" lIns="91440" tIns="45720" rIns="91440" bIns="45720" rtlCol="0" anchor="t">
            <a:spAutoFit/>
          </a:bodyPr>
          <a:lstStyle>
            <a:lvl1pPr algn="l" defTabSz="914400" rtl="0" eaLnBrk="1" latinLnBrk="0" hangingPunct="1">
              <a:lnSpc>
                <a:spcPct val="90000"/>
              </a:lnSpc>
              <a:spcBef>
                <a:spcPct val="0"/>
              </a:spcBef>
              <a:buNone/>
              <a:defRPr sz="5400" b="1" kern="1200">
                <a:solidFill>
                  <a:srgbClr val="482E59"/>
                </a:solidFill>
                <a:latin typeface="Arvo" panose="02000000000000000000" pitchFamily="2" charset="0"/>
                <a:ea typeface="+mj-ea"/>
                <a:cs typeface="+mj-cs"/>
              </a:defRPr>
            </a:lvl1pPr>
          </a:lstStyle>
          <a:p>
            <a:r>
              <a:rPr lang="en-US" sz="6000" b="0" dirty="0">
                <a:solidFill>
                  <a:srgbClr val="AAD7D1"/>
                </a:solidFill>
                <a:latin typeface="Bebas Neue" panose="020B0606020202050201" pitchFamily="34" charset="0"/>
              </a:rPr>
              <a:t>New Mexico </a:t>
            </a:r>
            <a:r>
              <a:rPr lang="en-US" sz="6000" b="0" dirty="0" err="1">
                <a:solidFill>
                  <a:schemeClr val="bg1"/>
                </a:solidFill>
                <a:latin typeface="Bebas Neue" panose="020B0606020202050201" pitchFamily="34" charset="0"/>
              </a:rPr>
              <a:t>smp</a:t>
            </a:r>
            <a:r>
              <a:rPr lang="en-US" sz="6000" b="0" dirty="0">
                <a:solidFill>
                  <a:schemeClr val="bg1"/>
                </a:solidFill>
                <a:latin typeface="Bebas Neue" panose="020B0606020202050201" pitchFamily="34" charset="0"/>
              </a:rPr>
              <a:t>:  Senior Medicare Patrol Program</a:t>
            </a:r>
          </a:p>
          <a:p>
            <a:endParaRPr lang="en-US" sz="6000" b="0" dirty="0">
              <a:solidFill>
                <a:schemeClr val="bg1"/>
              </a:solidFill>
              <a:latin typeface="Bebas Neue" panose="020B0606020202050201" pitchFamily="34" charset="0"/>
            </a:endParaRPr>
          </a:p>
          <a:p>
            <a:endParaRPr lang="en-US" sz="6000" u="sng" dirty="0">
              <a:solidFill>
                <a:schemeClr val="bg1"/>
              </a:solidFill>
              <a:latin typeface="Bebas Neue" panose="020B0606020202050201" pitchFamily="34" charset="0"/>
            </a:endParaRPr>
          </a:p>
        </p:txBody>
      </p:sp>
      <p:sp>
        <p:nvSpPr>
          <p:cNvPr id="8" name="Slide Number Placeholder 10">
            <a:extLst>
              <a:ext uri="{FF2B5EF4-FFF2-40B4-BE49-F238E27FC236}">
                <a16:creationId xmlns:a16="http://schemas.microsoft.com/office/drawing/2014/main" id="{6D853F18-28D4-2F88-64F3-6438FCE94012}"/>
              </a:ext>
            </a:extLst>
          </p:cNvPr>
          <p:cNvSpPr txBox="1">
            <a:spLocks/>
          </p:cNvSpPr>
          <p:nvPr/>
        </p:nvSpPr>
        <p:spPr>
          <a:xfrm>
            <a:off x="9070375" y="637057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321897-4101-4970-B77E-478C04F83F85}" type="slidenum">
              <a:rPr lang="en-US" sz="1600" smtClean="0">
                <a:solidFill>
                  <a:srgbClr val="2A9B8D"/>
                </a:solidFill>
                <a:latin typeface="Bebas Neue" panose="020B0606020202050201" pitchFamily="34" charset="0"/>
              </a:rPr>
              <a:pPr/>
              <a:t>5</a:t>
            </a:fld>
            <a:endParaRPr lang="en-US" sz="1600" dirty="0">
              <a:solidFill>
                <a:srgbClr val="2A9B8D"/>
              </a:solidFill>
              <a:latin typeface="Bebas Neue" panose="020B0606020202050201" pitchFamily="34" charset="0"/>
            </a:endParaRPr>
          </a:p>
        </p:txBody>
      </p:sp>
    </p:spTree>
    <p:extLst>
      <p:ext uri="{BB962C8B-B14F-4D97-AF65-F5344CB8AC3E}">
        <p14:creationId xmlns:p14="http://schemas.microsoft.com/office/powerpoint/2010/main" val="1441300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and white pattern&#10;&#10;Description automatically generated">
            <a:extLst>
              <a:ext uri="{FF2B5EF4-FFF2-40B4-BE49-F238E27FC236}">
                <a16:creationId xmlns:a16="http://schemas.microsoft.com/office/drawing/2014/main" id="{D3F179EC-F469-CFBB-7A40-0EAD7D49AE0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6301" y="0"/>
            <a:ext cx="6235700" cy="6858000"/>
          </a:xfrm>
          <a:prstGeom prst="rect">
            <a:avLst/>
          </a:prstGeom>
        </p:spPr>
      </p:pic>
      <p:sp>
        <p:nvSpPr>
          <p:cNvPr id="7" name="Title 6">
            <a:extLst>
              <a:ext uri="{FF2B5EF4-FFF2-40B4-BE49-F238E27FC236}">
                <a16:creationId xmlns:a16="http://schemas.microsoft.com/office/drawing/2014/main" id="{B57A99C2-5F73-0020-E51B-940E1A6EBAFA}"/>
              </a:ext>
            </a:extLst>
          </p:cNvPr>
          <p:cNvSpPr txBox="1">
            <a:spLocks noGrp="1"/>
          </p:cNvSpPr>
          <p:nvPr>
            <p:ph type="title"/>
          </p:nvPr>
        </p:nvSpPr>
        <p:spPr>
          <a:xfrm>
            <a:off x="7458823" y="3188934"/>
            <a:ext cx="4456579" cy="480131"/>
          </a:xfrm>
          <a:prstGeom prst="rect">
            <a:avLst/>
          </a:prstGeom>
          <a:noFill/>
        </p:spPr>
        <p:txBody>
          <a:bodyPr wrap="square" lIns="91440" tIns="45720" rIns="91440" bIns="45720" rtlCol="0" anchor="t">
            <a:spAutoFit/>
          </a:bodyPr>
          <a:lstStyle/>
          <a:p>
            <a:r>
              <a:rPr lang="en-US" sz="2800" b="1" dirty="0"/>
              <a:t>https://aging.nm.gov</a:t>
            </a:r>
          </a:p>
        </p:txBody>
      </p:sp>
      <p:sp>
        <p:nvSpPr>
          <p:cNvPr id="2" name="Slide Number Placeholder 10">
            <a:extLst>
              <a:ext uri="{FF2B5EF4-FFF2-40B4-BE49-F238E27FC236}">
                <a16:creationId xmlns:a16="http://schemas.microsoft.com/office/drawing/2014/main" id="{643E3391-EFC5-805D-46F1-5F8CEDE975EC}"/>
              </a:ext>
            </a:extLst>
          </p:cNvPr>
          <p:cNvSpPr txBox="1">
            <a:spLocks/>
          </p:cNvSpPr>
          <p:nvPr/>
        </p:nvSpPr>
        <p:spPr>
          <a:xfrm>
            <a:off x="9070375" y="637057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321897-4101-4970-B77E-478C04F83F85}" type="slidenum">
              <a:rPr lang="en-US" sz="1600" smtClean="0">
                <a:solidFill>
                  <a:schemeClr val="bg1"/>
                </a:solidFill>
                <a:latin typeface="Bebas Neue" panose="020B0606020202050201" pitchFamily="34" charset="0"/>
              </a:rPr>
              <a:pPr/>
              <a:t>6</a:t>
            </a:fld>
            <a:endParaRPr lang="en-US" sz="1600" dirty="0">
              <a:solidFill>
                <a:schemeClr val="bg1"/>
              </a:solidFill>
              <a:latin typeface="Bebas Neue" panose="020B0606020202050201" pitchFamily="34" charset="0"/>
            </a:endParaRPr>
          </a:p>
        </p:txBody>
      </p:sp>
      <p:pic>
        <p:nvPicPr>
          <p:cNvPr id="5" name="Picture 4">
            <a:extLst>
              <a:ext uri="{FF2B5EF4-FFF2-40B4-BE49-F238E27FC236}">
                <a16:creationId xmlns:a16="http://schemas.microsoft.com/office/drawing/2014/main" id="{F287E259-7D4A-EDF7-13E7-B557F01B30E2}"/>
              </a:ext>
            </a:extLst>
          </p:cNvPr>
          <p:cNvPicPr>
            <a:picLocks noChangeAspect="1"/>
          </p:cNvPicPr>
          <p:nvPr/>
        </p:nvPicPr>
        <p:blipFill>
          <a:blip r:embed="rId4"/>
          <a:stretch>
            <a:fillRect/>
          </a:stretch>
        </p:blipFill>
        <p:spPr>
          <a:xfrm>
            <a:off x="378425" y="349574"/>
            <a:ext cx="6600599" cy="6158852"/>
          </a:xfrm>
          <a:prstGeom prst="rect">
            <a:avLst/>
          </a:prstGeom>
          <a:effectLst>
            <a:outerShdw blurRad="332510" dist="38100" dir="2700000" sx="102816" sy="102816" algn="tl" rotWithShape="0">
              <a:prstClr val="black">
                <a:alpha val="25272"/>
              </a:prstClr>
            </a:outerShdw>
          </a:effectLst>
        </p:spPr>
      </p:pic>
    </p:spTree>
    <p:extLst>
      <p:ext uri="{BB962C8B-B14F-4D97-AF65-F5344CB8AC3E}">
        <p14:creationId xmlns:p14="http://schemas.microsoft.com/office/powerpoint/2010/main" val="2291173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82E59"/>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3C1CA2-D38F-19D7-0D99-2257A826FC04}"/>
              </a:ext>
            </a:extLst>
          </p:cNvPr>
          <p:cNvSpPr txBox="1"/>
          <p:nvPr/>
        </p:nvSpPr>
        <p:spPr>
          <a:xfrm>
            <a:off x="1769397" y="2458957"/>
            <a:ext cx="10422603" cy="1200329"/>
          </a:xfrm>
          <a:prstGeom prst="rect">
            <a:avLst/>
          </a:prstGeom>
          <a:noFill/>
        </p:spPr>
        <p:txBody>
          <a:bodyPr wrap="square" rtlCol="0">
            <a:spAutoFit/>
          </a:bodyPr>
          <a:lstStyle/>
          <a:p>
            <a:r>
              <a:rPr lang="en-US" sz="7200" dirty="0">
                <a:solidFill>
                  <a:schemeClr val="bg1"/>
                </a:solidFill>
                <a:latin typeface="Bebas Neue" panose="020B0606020202050201" pitchFamily="34" charset="77"/>
              </a:rPr>
              <a:t>Understanding Medicare</a:t>
            </a:r>
          </a:p>
        </p:txBody>
      </p:sp>
      <p:sp>
        <p:nvSpPr>
          <p:cNvPr id="6" name="Rectangle 5">
            <a:extLst>
              <a:ext uri="{FF2B5EF4-FFF2-40B4-BE49-F238E27FC236}">
                <a16:creationId xmlns:a16="http://schemas.microsoft.com/office/drawing/2014/main" id="{283E1CA1-5DB4-A441-B55A-0642CA603B7C}"/>
              </a:ext>
            </a:extLst>
          </p:cNvPr>
          <p:cNvSpPr/>
          <p:nvPr/>
        </p:nvSpPr>
        <p:spPr>
          <a:xfrm>
            <a:off x="1849407" y="3787206"/>
            <a:ext cx="4609321" cy="45719"/>
          </a:xfrm>
          <a:prstGeom prst="rect">
            <a:avLst/>
          </a:prstGeom>
          <a:solidFill>
            <a:srgbClr val="FAB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vo" panose="02000000000000000000" pitchFamily="2" charset="77"/>
            </a:endParaRPr>
          </a:p>
        </p:txBody>
      </p:sp>
      <p:pic>
        <p:nvPicPr>
          <p:cNvPr id="7" name="Picture 6" descr="A blue arrows on a black background&#10;&#10;Description automatically generated">
            <a:extLst>
              <a:ext uri="{FF2B5EF4-FFF2-40B4-BE49-F238E27FC236}">
                <a16:creationId xmlns:a16="http://schemas.microsoft.com/office/drawing/2014/main" id="{CBDE1F1B-0394-972A-2B65-5816575B112E}"/>
              </a:ext>
            </a:extLst>
          </p:cNvPr>
          <p:cNvPicPr>
            <a:picLocks noChangeAspect="1"/>
          </p:cNvPicPr>
          <p:nvPr/>
        </p:nvPicPr>
        <p:blipFill>
          <a:blip r:embed="rId2">
            <a:biLevel thresh="50000"/>
            <a:extLst>
              <a:ext uri="{28A0092B-C50C-407E-A947-70E740481C1C}">
                <a14:useLocalDpi xmlns:a14="http://schemas.microsoft.com/office/drawing/2010/main"/>
              </a:ext>
            </a:extLst>
          </a:blip>
          <a:stretch>
            <a:fillRect/>
          </a:stretch>
        </p:blipFill>
        <p:spPr>
          <a:xfrm rot="16200000">
            <a:off x="116003" y="1941325"/>
            <a:ext cx="2164341" cy="2164341"/>
          </a:xfrm>
          <a:prstGeom prst="rect">
            <a:avLst/>
          </a:prstGeom>
        </p:spPr>
      </p:pic>
    </p:spTree>
    <p:extLst>
      <p:ext uri="{BB962C8B-B14F-4D97-AF65-F5344CB8AC3E}">
        <p14:creationId xmlns:p14="http://schemas.microsoft.com/office/powerpoint/2010/main" val="921588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E72C62D1-8595-D77B-3374-02799F2394CC}"/>
              </a:ext>
            </a:extLst>
          </p:cNvPr>
          <p:cNvSpPr txBox="1">
            <a:spLocks/>
          </p:cNvSpPr>
          <p:nvPr/>
        </p:nvSpPr>
        <p:spPr>
          <a:xfrm>
            <a:off x="446511" y="477407"/>
            <a:ext cx="4956762" cy="861005"/>
          </a:xfrm>
          <a:prstGeom prst="rect">
            <a:avLst/>
          </a:prstGeom>
          <a:noFill/>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b="1" kern="1200">
                <a:solidFill>
                  <a:srgbClr val="482E59"/>
                </a:solidFill>
                <a:latin typeface="Arvo" panose="02000000000000000000" pitchFamily="2" charset="0"/>
                <a:ea typeface="+mj-ea"/>
                <a:cs typeface="+mj-cs"/>
              </a:defRPr>
            </a:lvl1pPr>
          </a:lstStyle>
          <a:p>
            <a:r>
              <a:rPr lang="en-US" sz="5400" b="0" dirty="0">
                <a:latin typeface="Bebas Neue" panose="020B0606020202050201" pitchFamily="34" charset="0"/>
              </a:rPr>
              <a:t>Medicare Options</a:t>
            </a:r>
          </a:p>
        </p:txBody>
      </p:sp>
      <p:sp>
        <p:nvSpPr>
          <p:cNvPr id="10" name="Slide Number Placeholder 10">
            <a:extLst>
              <a:ext uri="{FF2B5EF4-FFF2-40B4-BE49-F238E27FC236}">
                <a16:creationId xmlns:a16="http://schemas.microsoft.com/office/drawing/2014/main" id="{15428CC0-71B0-F2D4-E61A-AA4E99170491}"/>
              </a:ext>
            </a:extLst>
          </p:cNvPr>
          <p:cNvSpPr txBox="1">
            <a:spLocks/>
          </p:cNvSpPr>
          <p:nvPr/>
        </p:nvSpPr>
        <p:spPr>
          <a:xfrm>
            <a:off x="9070375" y="637057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321897-4101-4970-B77E-478C04F83F85}" type="slidenum">
              <a:rPr lang="en-US" sz="1600" smtClean="0">
                <a:solidFill>
                  <a:schemeClr val="bg1"/>
                </a:solidFill>
                <a:latin typeface="Bebas Neue" panose="020B0606020202050201" pitchFamily="34" charset="0"/>
              </a:rPr>
              <a:pPr/>
              <a:t>8</a:t>
            </a:fld>
            <a:endParaRPr lang="en-US" sz="1600" dirty="0">
              <a:solidFill>
                <a:schemeClr val="bg1"/>
              </a:solidFill>
              <a:latin typeface="Bebas Neue" panose="020B0606020202050201" pitchFamily="34" charset="0"/>
            </a:endParaRPr>
          </a:p>
        </p:txBody>
      </p:sp>
      <p:sp>
        <p:nvSpPr>
          <p:cNvPr id="16" name="Title 6">
            <a:extLst>
              <a:ext uri="{FF2B5EF4-FFF2-40B4-BE49-F238E27FC236}">
                <a16:creationId xmlns:a16="http://schemas.microsoft.com/office/drawing/2014/main" id="{45CCAD8D-61E6-61E4-0787-C1C8A156BD06}"/>
              </a:ext>
            </a:extLst>
          </p:cNvPr>
          <p:cNvSpPr txBox="1">
            <a:spLocks/>
          </p:cNvSpPr>
          <p:nvPr/>
        </p:nvSpPr>
        <p:spPr>
          <a:xfrm>
            <a:off x="790491" y="1725197"/>
            <a:ext cx="4956762" cy="547842"/>
          </a:xfrm>
          <a:prstGeom prst="rect">
            <a:avLst/>
          </a:prstGeom>
          <a:noFill/>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b="1" kern="1200">
                <a:solidFill>
                  <a:srgbClr val="482E59"/>
                </a:solidFill>
                <a:latin typeface="Arvo" panose="02000000000000000000" pitchFamily="2" charset="0"/>
                <a:ea typeface="+mj-ea"/>
                <a:cs typeface="+mj-cs"/>
              </a:defRPr>
            </a:lvl1pPr>
          </a:lstStyle>
          <a:p>
            <a:pPr algn="ctr"/>
            <a:r>
              <a:rPr lang="en-US" sz="3200" b="0" dirty="0">
                <a:solidFill>
                  <a:srgbClr val="2A9B8D"/>
                </a:solidFill>
                <a:latin typeface="Bebas Neue" panose="020B0606020202050201" pitchFamily="34" charset="0"/>
              </a:rPr>
              <a:t>Original </a:t>
            </a:r>
            <a:r>
              <a:rPr lang="en-US" sz="3200" b="0" dirty="0" err="1">
                <a:solidFill>
                  <a:srgbClr val="2A9B8D"/>
                </a:solidFill>
                <a:latin typeface="Bebas Neue" panose="020B0606020202050201" pitchFamily="34" charset="0"/>
              </a:rPr>
              <a:t>medicare</a:t>
            </a:r>
            <a:endParaRPr lang="en-US" sz="3200" b="0" dirty="0">
              <a:solidFill>
                <a:srgbClr val="2A9B8D"/>
              </a:solidFill>
              <a:latin typeface="Bebas Neue" panose="020B0606020202050201" pitchFamily="34" charset="0"/>
            </a:endParaRPr>
          </a:p>
        </p:txBody>
      </p:sp>
      <p:sp>
        <p:nvSpPr>
          <p:cNvPr id="17" name="Title 6">
            <a:extLst>
              <a:ext uri="{FF2B5EF4-FFF2-40B4-BE49-F238E27FC236}">
                <a16:creationId xmlns:a16="http://schemas.microsoft.com/office/drawing/2014/main" id="{C488C555-415E-32F0-07F7-D5799DB77714}"/>
              </a:ext>
            </a:extLst>
          </p:cNvPr>
          <p:cNvSpPr txBox="1">
            <a:spLocks/>
          </p:cNvSpPr>
          <p:nvPr/>
        </p:nvSpPr>
        <p:spPr>
          <a:xfrm>
            <a:off x="6537744" y="1725197"/>
            <a:ext cx="4956762" cy="547842"/>
          </a:xfrm>
          <a:prstGeom prst="rect">
            <a:avLst/>
          </a:prstGeom>
          <a:noFill/>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b="1" kern="1200">
                <a:solidFill>
                  <a:srgbClr val="482E59"/>
                </a:solidFill>
                <a:latin typeface="Arvo" panose="02000000000000000000" pitchFamily="2" charset="0"/>
                <a:ea typeface="+mj-ea"/>
                <a:cs typeface="+mj-cs"/>
              </a:defRPr>
            </a:lvl1pPr>
          </a:lstStyle>
          <a:p>
            <a:pPr algn="ctr"/>
            <a:r>
              <a:rPr lang="en-US" sz="3200" b="0" dirty="0">
                <a:solidFill>
                  <a:srgbClr val="2A9B8D"/>
                </a:solidFill>
                <a:latin typeface="Bebas Neue" panose="020B0606020202050201" pitchFamily="34" charset="0"/>
              </a:rPr>
              <a:t>Medicare advantage</a:t>
            </a:r>
          </a:p>
        </p:txBody>
      </p:sp>
      <p:grpSp>
        <p:nvGrpSpPr>
          <p:cNvPr id="23" name="Group 22">
            <a:extLst>
              <a:ext uri="{FF2B5EF4-FFF2-40B4-BE49-F238E27FC236}">
                <a16:creationId xmlns:a16="http://schemas.microsoft.com/office/drawing/2014/main" id="{D8ABD823-327F-384B-50F6-0BC46C592F6F}"/>
              </a:ext>
            </a:extLst>
          </p:cNvPr>
          <p:cNvGrpSpPr/>
          <p:nvPr/>
        </p:nvGrpSpPr>
        <p:grpSpPr>
          <a:xfrm>
            <a:off x="1188112" y="2449010"/>
            <a:ext cx="4161520" cy="2734570"/>
            <a:chOff x="1396132" y="2502723"/>
            <a:chExt cx="3838932" cy="3063835"/>
          </a:xfrm>
        </p:grpSpPr>
        <p:sp>
          <p:nvSpPr>
            <p:cNvPr id="19" name="Rounded Rectangle 18">
              <a:extLst>
                <a:ext uri="{FF2B5EF4-FFF2-40B4-BE49-F238E27FC236}">
                  <a16:creationId xmlns:a16="http://schemas.microsoft.com/office/drawing/2014/main" id="{A0420DD0-81F5-86E0-7DF2-73F7E791C423}"/>
                </a:ext>
              </a:extLst>
            </p:cNvPr>
            <p:cNvSpPr/>
            <p:nvPr/>
          </p:nvSpPr>
          <p:spPr>
            <a:xfrm>
              <a:off x="1396133" y="2502723"/>
              <a:ext cx="1832002" cy="926277"/>
            </a:xfrm>
            <a:prstGeom prst="roundRect">
              <a:avLst/>
            </a:prstGeom>
            <a:solidFill>
              <a:srgbClr val="482E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Arvo" panose="02000000000000000000" pitchFamily="2" charset="77"/>
                </a:rPr>
                <a:t>Part A</a:t>
              </a:r>
            </a:p>
            <a:p>
              <a:pPr algn="ctr"/>
              <a:r>
                <a:rPr lang="en-US" i="1" dirty="0">
                  <a:solidFill>
                    <a:srgbClr val="CCBFD5"/>
                  </a:solidFill>
                  <a:latin typeface="Arvo" panose="02000000000000000000" pitchFamily="2" charset="77"/>
                </a:rPr>
                <a:t>Inpatient</a:t>
              </a:r>
              <a:endParaRPr lang="en-US" sz="2000" dirty="0">
                <a:latin typeface="Arvo" panose="02000000000000000000" pitchFamily="2" charset="77"/>
              </a:endParaRPr>
            </a:p>
          </p:txBody>
        </p:sp>
        <p:sp>
          <p:nvSpPr>
            <p:cNvPr id="20" name="Rounded Rectangle 19">
              <a:extLst>
                <a:ext uri="{FF2B5EF4-FFF2-40B4-BE49-F238E27FC236}">
                  <a16:creationId xmlns:a16="http://schemas.microsoft.com/office/drawing/2014/main" id="{672FDAD6-DD05-BA98-AEC7-E9099C6E9385}"/>
                </a:ext>
              </a:extLst>
            </p:cNvPr>
            <p:cNvSpPr/>
            <p:nvPr/>
          </p:nvSpPr>
          <p:spPr>
            <a:xfrm>
              <a:off x="3403062" y="2502723"/>
              <a:ext cx="1832002" cy="926277"/>
            </a:xfrm>
            <a:prstGeom prst="roundRect">
              <a:avLst/>
            </a:prstGeom>
            <a:solidFill>
              <a:srgbClr val="482E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latin typeface="Arvo" panose="02000000000000000000" pitchFamily="2" charset="77"/>
                </a:rPr>
                <a:t>Part B</a:t>
              </a:r>
            </a:p>
            <a:p>
              <a:pPr algn="ctr"/>
              <a:r>
                <a:rPr lang="en-US" i="1" dirty="0">
                  <a:solidFill>
                    <a:srgbClr val="CCBFD5"/>
                  </a:solidFill>
                  <a:latin typeface="Arvo" panose="02000000000000000000" pitchFamily="2" charset="77"/>
                </a:rPr>
                <a:t>Outpatient</a:t>
              </a:r>
              <a:endParaRPr lang="en-US" sz="1800" dirty="0">
                <a:latin typeface="Arvo" panose="02000000000000000000" pitchFamily="2" charset="77"/>
              </a:endParaRPr>
            </a:p>
          </p:txBody>
        </p:sp>
        <p:sp>
          <p:nvSpPr>
            <p:cNvPr id="21" name="Rounded Rectangle 20">
              <a:extLst>
                <a:ext uri="{FF2B5EF4-FFF2-40B4-BE49-F238E27FC236}">
                  <a16:creationId xmlns:a16="http://schemas.microsoft.com/office/drawing/2014/main" id="{AD212329-F9F0-DC0D-B9E7-5E69A120E969}"/>
                </a:ext>
              </a:extLst>
            </p:cNvPr>
            <p:cNvSpPr/>
            <p:nvPr/>
          </p:nvSpPr>
          <p:spPr>
            <a:xfrm>
              <a:off x="1396132" y="3583377"/>
              <a:ext cx="3838932" cy="926277"/>
            </a:xfrm>
            <a:prstGeom prst="roundRect">
              <a:avLst/>
            </a:prstGeom>
            <a:solidFill>
              <a:srgbClr val="482E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latin typeface="Arvo" panose="02000000000000000000" pitchFamily="2" charset="77"/>
                </a:rPr>
                <a:t>Part D</a:t>
              </a:r>
            </a:p>
            <a:p>
              <a:pPr algn="ctr"/>
              <a:r>
                <a:rPr lang="en-US" sz="1800" i="1" dirty="0">
                  <a:solidFill>
                    <a:srgbClr val="CCBFD5"/>
                  </a:solidFill>
                  <a:latin typeface="Arvo" panose="02000000000000000000" pitchFamily="2" charset="77"/>
                </a:rPr>
                <a:t>Prescription</a:t>
              </a:r>
            </a:p>
          </p:txBody>
        </p:sp>
        <p:sp>
          <p:nvSpPr>
            <p:cNvPr id="22" name="Rounded Rectangle 21">
              <a:extLst>
                <a:ext uri="{FF2B5EF4-FFF2-40B4-BE49-F238E27FC236}">
                  <a16:creationId xmlns:a16="http://schemas.microsoft.com/office/drawing/2014/main" id="{9FDDBDAC-7EA2-4A52-811D-4C880177BA81}"/>
                </a:ext>
              </a:extLst>
            </p:cNvPr>
            <p:cNvSpPr/>
            <p:nvPr/>
          </p:nvSpPr>
          <p:spPr>
            <a:xfrm>
              <a:off x="1396132" y="4640281"/>
              <a:ext cx="3838932" cy="926277"/>
            </a:xfrm>
            <a:prstGeom prst="roundRect">
              <a:avLst/>
            </a:prstGeom>
            <a:solidFill>
              <a:srgbClr val="482E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latin typeface="Arvo" panose="02000000000000000000" pitchFamily="2" charset="77"/>
                </a:rPr>
                <a:t>Medigap</a:t>
              </a:r>
            </a:p>
            <a:p>
              <a:pPr algn="ctr"/>
              <a:r>
                <a:rPr lang="en-US" i="1" dirty="0">
                  <a:solidFill>
                    <a:srgbClr val="CCBFD5"/>
                  </a:solidFill>
                  <a:latin typeface="Arvo" panose="02000000000000000000" pitchFamily="2" charset="77"/>
                </a:rPr>
                <a:t>Pays 20%</a:t>
              </a:r>
              <a:endParaRPr lang="en-US" sz="1800" i="1" dirty="0">
                <a:solidFill>
                  <a:srgbClr val="CCBFD5"/>
                </a:solidFill>
                <a:latin typeface="Arvo" panose="02000000000000000000" pitchFamily="2" charset="77"/>
              </a:endParaRPr>
            </a:p>
          </p:txBody>
        </p:sp>
      </p:grpSp>
      <p:sp>
        <p:nvSpPr>
          <p:cNvPr id="26" name="Rounded Rectangle 25">
            <a:extLst>
              <a:ext uri="{FF2B5EF4-FFF2-40B4-BE49-F238E27FC236}">
                <a16:creationId xmlns:a16="http://schemas.microsoft.com/office/drawing/2014/main" id="{D6F4006A-C8E4-1508-0CF0-2AE339748547}"/>
              </a:ext>
            </a:extLst>
          </p:cNvPr>
          <p:cNvSpPr/>
          <p:nvPr/>
        </p:nvSpPr>
        <p:spPr>
          <a:xfrm>
            <a:off x="6842367" y="2456164"/>
            <a:ext cx="4161520" cy="2727415"/>
          </a:xfrm>
          <a:prstGeom prst="roundRect">
            <a:avLst/>
          </a:prstGeom>
          <a:solidFill>
            <a:srgbClr val="482E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latin typeface="Arvo" panose="02000000000000000000" pitchFamily="2" charset="77"/>
              </a:rPr>
              <a:t>Part C</a:t>
            </a:r>
          </a:p>
          <a:p>
            <a:pPr algn="ctr"/>
            <a:r>
              <a:rPr lang="en-US" i="1" dirty="0">
                <a:solidFill>
                  <a:srgbClr val="CCBFD5"/>
                </a:solidFill>
                <a:latin typeface="Arvo" panose="02000000000000000000" pitchFamily="2" charset="77"/>
              </a:rPr>
              <a:t>A + B (usually) D</a:t>
            </a:r>
          </a:p>
          <a:p>
            <a:pPr algn="ctr"/>
            <a:r>
              <a:rPr lang="en-US" sz="1800" i="1" dirty="0">
                <a:solidFill>
                  <a:srgbClr val="CCBFD5"/>
                </a:solidFill>
                <a:latin typeface="Arvo" panose="02000000000000000000" pitchFamily="2" charset="77"/>
              </a:rPr>
              <a:t>Some </a:t>
            </a:r>
            <a:r>
              <a:rPr lang="en-US" i="1" dirty="0">
                <a:solidFill>
                  <a:srgbClr val="CCBFD5"/>
                </a:solidFill>
                <a:latin typeface="Arvo" panose="02000000000000000000" pitchFamily="2" charset="77"/>
              </a:rPr>
              <a:t>Advantage </a:t>
            </a:r>
            <a:br>
              <a:rPr lang="en-US" i="1" dirty="0">
                <a:solidFill>
                  <a:srgbClr val="CCBFD5"/>
                </a:solidFill>
                <a:latin typeface="Arvo" panose="02000000000000000000" pitchFamily="2" charset="77"/>
              </a:rPr>
            </a:br>
            <a:r>
              <a:rPr lang="en-US" i="1" dirty="0">
                <a:solidFill>
                  <a:srgbClr val="CCBFD5"/>
                </a:solidFill>
                <a:latin typeface="Arvo" panose="02000000000000000000" pitchFamily="2" charset="77"/>
              </a:rPr>
              <a:t>plans don’t offer </a:t>
            </a:r>
            <a:br>
              <a:rPr lang="en-US" i="1" dirty="0">
                <a:solidFill>
                  <a:srgbClr val="CCBFD5"/>
                </a:solidFill>
                <a:latin typeface="Arvo" panose="02000000000000000000" pitchFamily="2" charset="77"/>
              </a:rPr>
            </a:br>
            <a:r>
              <a:rPr lang="en-US" i="1" dirty="0">
                <a:solidFill>
                  <a:srgbClr val="CCBFD5"/>
                </a:solidFill>
                <a:latin typeface="Arvo" panose="02000000000000000000" pitchFamily="2" charset="77"/>
              </a:rPr>
              <a:t>prescription coverage</a:t>
            </a:r>
            <a:endParaRPr lang="en-US" sz="1800" i="1" dirty="0">
              <a:solidFill>
                <a:srgbClr val="CCBFD5"/>
              </a:solidFill>
              <a:latin typeface="Arvo" panose="02000000000000000000" pitchFamily="2" charset="77"/>
            </a:endParaRPr>
          </a:p>
        </p:txBody>
      </p:sp>
    </p:spTree>
    <p:extLst>
      <p:ext uri="{BB962C8B-B14F-4D97-AF65-F5344CB8AC3E}">
        <p14:creationId xmlns:p14="http://schemas.microsoft.com/office/powerpoint/2010/main" val="1647004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08F3DF-BFC9-B552-7DA0-0D4C36340F58}"/>
              </a:ext>
            </a:extLst>
          </p:cNvPr>
          <p:cNvSpPr/>
          <p:nvPr/>
        </p:nvSpPr>
        <p:spPr>
          <a:xfrm>
            <a:off x="6108192" y="0"/>
            <a:ext cx="6096000" cy="6858000"/>
          </a:xfrm>
          <a:prstGeom prst="rect">
            <a:avLst/>
          </a:prstGeom>
          <a:solidFill>
            <a:srgbClr val="482E59">
              <a:alpha val="6495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B57A99C2-5F73-0020-E51B-940E1A6EBAFA}"/>
              </a:ext>
            </a:extLst>
          </p:cNvPr>
          <p:cNvSpPr txBox="1">
            <a:spLocks noGrp="1"/>
          </p:cNvSpPr>
          <p:nvPr>
            <p:ph type="title"/>
          </p:nvPr>
        </p:nvSpPr>
        <p:spPr>
          <a:xfrm>
            <a:off x="7458823" y="2801135"/>
            <a:ext cx="4456579" cy="1421928"/>
          </a:xfrm>
          <a:prstGeom prst="rect">
            <a:avLst/>
          </a:prstGeom>
          <a:noFill/>
        </p:spPr>
        <p:txBody>
          <a:bodyPr wrap="square" lIns="91440" tIns="45720" rIns="91440" bIns="45720" rtlCol="0" anchor="t">
            <a:spAutoFit/>
          </a:bodyPr>
          <a:lstStyle/>
          <a:p>
            <a:r>
              <a:rPr lang="en-US" sz="3200" b="1" dirty="0"/>
              <a:t>Find information online at </a:t>
            </a:r>
            <a:r>
              <a:rPr lang="en-US" sz="3200" b="1" u="sng" dirty="0" err="1"/>
              <a:t>www.medicare.gov</a:t>
            </a:r>
            <a:endParaRPr lang="en-US" sz="3200" b="1" u="sng" dirty="0"/>
          </a:p>
        </p:txBody>
      </p:sp>
      <p:sp>
        <p:nvSpPr>
          <p:cNvPr id="2" name="Slide Number Placeholder 10">
            <a:extLst>
              <a:ext uri="{FF2B5EF4-FFF2-40B4-BE49-F238E27FC236}">
                <a16:creationId xmlns:a16="http://schemas.microsoft.com/office/drawing/2014/main" id="{643E3391-EFC5-805D-46F1-5F8CEDE975EC}"/>
              </a:ext>
            </a:extLst>
          </p:cNvPr>
          <p:cNvSpPr txBox="1">
            <a:spLocks/>
          </p:cNvSpPr>
          <p:nvPr/>
        </p:nvSpPr>
        <p:spPr>
          <a:xfrm>
            <a:off x="9070375" y="637057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321897-4101-4970-B77E-478C04F83F85}" type="slidenum">
              <a:rPr lang="en-US" sz="1600" smtClean="0">
                <a:solidFill>
                  <a:schemeClr val="bg1"/>
                </a:solidFill>
                <a:latin typeface="Bebas Neue" panose="020B0606020202050201" pitchFamily="34" charset="0"/>
              </a:rPr>
              <a:pPr/>
              <a:t>9</a:t>
            </a:fld>
            <a:endParaRPr lang="en-US" sz="1600" dirty="0">
              <a:solidFill>
                <a:schemeClr val="bg1"/>
              </a:solidFill>
              <a:latin typeface="Bebas Neue" panose="020B0606020202050201" pitchFamily="34" charset="0"/>
            </a:endParaRPr>
          </a:p>
        </p:txBody>
      </p:sp>
      <p:pic>
        <p:nvPicPr>
          <p:cNvPr id="3" name="Picture 2">
            <a:extLst>
              <a:ext uri="{FF2B5EF4-FFF2-40B4-BE49-F238E27FC236}">
                <a16:creationId xmlns:a16="http://schemas.microsoft.com/office/drawing/2014/main" id="{61C4BE31-17AB-0590-4C14-C9C257402B46}"/>
              </a:ext>
            </a:extLst>
          </p:cNvPr>
          <p:cNvPicPr>
            <a:picLocks noChangeAspect="1"/>
          </p:cNvPicPr>
          <p:nvPr/>
        </p:nvPicPr>
        <p:blipFill>
          <a:blip r:embed="rId3"/>
          <a:stretch>
            <a:fillRect/>
          </a:stretch>
        </p:blipFill>
        <p:spPr>
          <a:xfrm>
            <a:off x="378426" y="896212"/>
            <a:ext cx="6749318" cy="5065574"/>
          </a:xfrm>
          <a:prstGeom prst="rect">
            <a:avLst/>
          </a:prstGeom>
          <a:effectLst>
            <a:outerShdw blurRad="332510" dist="38100" dir="2700000" sx="102816" sy="102816" algn="tl" rotWithShape="0">
              <a:prstClr val="black">
                <a:alpha val="25272"/>
              </a:prstClr>
            </a:outerShdw>
          </a:effectLst>
        </p:spPr>
      </p:pic>
    </p:spTree>
    <p:extLst>
      <p:ext uri="{BB962C8B-B14F-4D97-AF65-F5344CB8AC3E}">
        <p14:creationId xmlns:p14="http://schemas.microsoft.com/office/powerpoint/2010/main" val="39403227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04aa6bf4-d436-426f-bfa4-04b7a70e60ff}" enabled="0" method="" siteId="{04aa6bf4-d436-426f-bfa4-04b7a70e60ff}" removed="1"/>
</clbl:labelList>
</file>

<file path=docProps/app.xml><?xml version="1.0" encoding="utf-8"?>
<Properties xmlns="http://schemas.openxmlformats.org/officeDocument/2006/extended-properties" xmlns:vt="http://schemas.openxmlformats.org/officeDocument/2006/docPropsVTypes">
  <TotalTime>4163</TotalTime>
  <Words>1581</Words>
  <Application>Microsoft Office PowerPoint</Application>
  <PresentationFormat>Widescreen</PresentationFormat>
  <Paragraphs>231</Paragraphs>
  <Slides>29</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Aptos</vt:lpstr>
      <vt:lpstr>Arial</vt:lpstr>
      <vt:lpstr>Arvo</vt:lpstr>
      <vt:lpstr>Bebas Neue</vt:lpstr>
      <vt:lpstr>Calibri</vt:lpstr>
      <vt:lpstr>Wingdings 2</vt:lpstr>
      <vt:lpstr>Office Theme</vt:lpstr>
      <vt:lpstr>PowerPoint Presentation</vt:lpstr>
      <vt:lpstr>Land Acknowledgement</vt:lpstr>
      <vt:lpstr>PowerPoint Presentation</vt:lpstr>
      <vt:lpstr>PowerPoint Presentation</vt:lpstr>
      <vt:lpstr>PowerPoint Presentation</vt:lpstr>
      <vt:lpstr>https://aging.nm.gov</vt:lpstr>
      <vt:lpstr>PowerPoint Presentation</vt:lpstr>
      <vt:lpstr>PowerPoint Presentation</vt:lpstr>
      <vt:lpstr>Find information online at www.medicare.gov</vt:lpstr>
      <vt:lpstr>PowerPoint Presentation</vt:lpstr>
      <vt:lpstr>PowerPoint Presentation</vt:lpstr>
      <vt:lpstr>PowerPoint Presentation</vt:lpstr>
      <vt:lpstr>PowerPoint Presentation</vt:lpstr>
      <vt:lpstr>Visit www.medicare.gov and Select  “Find Plans Now”</vt:lpstr>
      <vt:lpstr>Compare Plan Information  Side-By-Side</vt:lpstr>
      <vt:lpstr>PowerPoint Presentation</vt:lpstr>
      <vt:lpstr>Protect Yourself from Medicare Scams  During Open Enrollment  Sign up for Scam Alerts at www.aging.nm.gov</vt:lpstr>
      <vt:lpstr>PowerPoint Presentation</vt:lpstr>
      <vt:lpstr>PowerPoint Presentation</vt:lpstr>
      <vt:lpstr>PowerPoint Presentation</vt:lpstr>
      <vt:lpstr>PowerPoint Presentation</vt:lpstr>
      <vt:lpstr>PowerPoint Presentation</vt:lpstr>
      <vt:lpstr>NM SHIP Open Enrollment Planning Form</vt:lpstr>
      <vt:lpstr>PowerPoint Presentation</vt:lpstr>
      <vt:lpstr>PowerPoint Presentation</vt:lpstr>
      <vt:lpstr>Other ALTSD Programs</vt:lpstr>
      <vt:lpstr>FOR THE LATEST…</vt:lpstr>
      <vt:lpstr>Your feedback is important to us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Gabe Herbig</dc:creator>
  <cp:lastModifiedBy>Winterowd, Kris, ALTSD</cp:lastModifiedBy>
  <cp:revision>76</cp:revision>
  <dcterms:created xsi:type="dcterms:W3CDTF">2024-05-22T18:05:38Z</dcterms:created>
  <dcterms:modified xsi:type="dcterms:W3CDTF">2024-10-23T22:39:54Z</dcterms:modified>
</cp:coreProperties>
</file>